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506" r:id="rId2"/>
    <p:sldId id="305" r:id="rId3"/>
    <p:sldId id="556" r:id="rId4"/>
    <p:sldId id="290" r:id="rId5"/>
    <p:sldId id="555" r:id="rId6"/>
    <p:sldId id="486" r:id="rId7"/>
    <p:sldId id="747" r:id="rId8"/>
    <p:sldId id="666" r:id="rId9"/>
    <p:sldId id="318" r:id="rId10"/>
    <p:sldId id="674" r:id="rId11"/>
    <p:sldId id="645" r:id="rId12"/>
    <p:sldId id="752" r:id="rId13"/>
    <p:sldId id="742" r:id="rId14"/>
    <p:sldId id="750" r:id="rId15"/>
    <p:sldId id="748" r:id="rId16"/>
    <p:sldId id="924" r:id="rId17"/>
    <p:sldId id="923" r:id="rId18"/>
    <p:sldId id="749" r:id="rId19"/>
    <p:sldId id="927" r:id="rId20"/>
    <p:sldId id="373" r:id="rId21"/>
    <p:sldId id="925" r:id="rId22"/>
    <p:sldId id="930" r:id="rId23"/>
    <p:sldId id="926" r:id="rId24"/>
    <p:sldId id="928" r:id="rId25"/>
    <p:sldId id="929" r:id="rId26"/>
    <p:sldId id="663" r:id="rId27"/>
    <p:sldId id="744" r:id="rId28"/>
    <p:sldId id="664" r:id="rId29"/>
    <p:sldId id="665" r:id="rId30"/>
    <p:sldId id="387" r:id="rId31"/>
    <p:sldId id="315" r:id="rId32"/>
    <p:sldId id="642" r:id="rId33"/>
    <p:sldId id="633" r:id="rId34"/>
    <p:sldId id="271"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56" autoAdjust="0"/>
    <p:restoredTop sz="77739" autoAdjust="0"/>
  </p:normalViewPr>
  <p:slideViewPr>
    <p:cSldViewPr snapToGrid="0">
      <p:cViewPr varScale="1">
        <p:scale>
          <a:sx n="90" d="100"/>
          <a:sy n="90" d="100"/>
        </p:scale>
        <p:origin x="224" y="28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jpeg>
</file>

<file path=ppt/media/image2.png>
</file>

<file path=ppt/media/image3.png>
</file>

<file path=ppt/media/image4.png>
</file>

<file path=ppt/media/image5.tiff>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77DEB0-5AA4-49C7-B0AD-AD047A002C4C}" type="datetimeFigureOut">
              <a:rPr lang="en-US" smtClean="0"/>
              <a:t>1/22/20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4D32B-0177-4B34-AE20-6C72705619FE}" type="slidenum">
              <a:rPr lang="en-US" smtClean="0"/>
              <a:t>‹#›</a:t>
            </a:fld>
            <a:endParaRPr lang="en-US"/>
          </a:p>
        </p:txBody>
      </p:sp>
    </p:spTree>
    <p:extLst>
      <p:ext uri="{BB962C8B-B14F-4D97-AF65-F5344CB8AC3E}">
        <p14:creationId xmlns:p14="http://schemas.microsoft.com/office/powerpoint/2010/main" val="20939419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37910295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Slide Image Placeholder 1"/>
          <p:cNvSpPr>
            <a:spLocks noGrp="1" noRot="1" noChangeAspect="1"/>
          </p:cNvSpPr>
          <p:nvPr>
            <p:ph type="sldImg"/>
          </p:nvPr>
        </p:nvSpPr>
        <p:spPr>
          <a:ln/>
        </p:spPr>
      </p:sp>
      <p:sp>
        <p:nvSpPr>
          <p:cNvPr id="10035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035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fld id="{D20A56CC-98B7-944F-A988-0D44F87D02A7}" type="slidenum">
              <a:rPr lang="en-US" altLang="en-US" sz="1200"/>
              <a:pPr eaLnBrk="1" hangingPunct="1"/>
              <a:t>13</a:t>
            </a:fld>
            <a:endParaRPr lang="en-US" altLang="en-US" sz="1200"/>
          </a:p>
        </p:txBody>
      </p:sp>
    </p:spTree>
    <p:extLst>
      <p:ext uri="{BB962C8B-B14F-4D97-AF65-F5344CB8AC3E}">
        <p14:creationId xmlns:p14="http://schemas.microsoft.com/office/powerpoint/2010/main" val="26102498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Eric’s View</a:t>
            </a:r>
          </a:p>
        </p:txBody>
      </p:sp>
      <p:sp>
        <p:nvSpPr>
          <p:cNvPr id="4" name="Slide Number Placeholder 3"/>
          <p:cNvSpPr>
            <a:spLocks noGrp="1"/>
          </p:cNvSpPr>
          <p:nvPr>
            <p:ph type="sldNum" sz="quarter" idx="10"/>
          </p:nvPr>
        </p:nvSpPr>
        <p:spPr/>
        <p:txBody>
          <a:bodyPr/>
          <a:lstStyle/>
          <a:p>
            <a:fld id="{23B99BB9-C7F6-43B3-A122-46088ABB36FB}" type="slidenum">
              <a:rPr lang="en-US" smtClean="0"/>
              <a:t>15</a:t>
            </a:fld>
            <a:endParaRPr lang="en-US"/>
          </a:p>
        </p:txBody>
      </p:sp>
    </p:spTree>
    <p:extLst>
      <p:ext uri="{BB962C8B-B14F-4D97-AF65-F5344CB8AC3E}">
        <p14:creationId xmlns:p14="http://schemas.microsoft.com/office/powerpoint/2010/main" val="22299320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17</a:t>
            </a:fld>
            <a:endParaRPr lang="en-US" dirty="0"/>
          </a:p>
        </p:txBody>
      </p:sp>
    </p:spTree>
    <p:extLst>
      <p:ext uri="{BB962C8B-B14F-4D97-AF65-F5344CB8AC3E}">
        <p14:creationId xmlns:p14="http://schemas.microsoft.com/office/powerpoint/2010/main" val="23897766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Utilizing an Agile Software Development Lifecycle forces an application’s (or system’s) architecture to demonstrate validity much much earlier. Failing sooner can save a massive amount of money.</a:t>
            </a:r>
          </a:p>
          <a:p>
            <a:endParaRPr lang="en-US" sz="1000" dirty="0"/>
          </a:p>
          <a:p>
            <a:r>
              <a:rPr lang="en-US" sz="1000" dirty="0"/>
              <a:t>However, sometimes it can be also be immensely painful to understand where you are in a project. This can be one of the challenges when moving to Agile. </a:t>
            </a:r>
          </a:p>
        </p:txBody>
      </p:sp>
      <p:sp>
        <p:nvSpPr>
          <p:cNvPr id="4" name="Slide Number Placeholder 3"/>
          <p:cNvSpPr>
            <a:spLocks noGrp="1"/>
          </p:cNvSpPr>
          <p:nvPr>
            <p:ph type="sldNum" sz="quarter" idx="10"/>
          </p:nvPr>
        </p:nvSpPr>
        <p:spPr/>
        <p:txBody>
          <a:bodyPr/>
          <a:lstStyle/>
          <a:p>
            <a:fld id="{5394DE12-7B9B-46AA-AC19-C30A49928B9B}" type="slidenum">
              <a:rPr lang="en-US" smtClean="0"/>
              <a:t>19</a:t>
            </a:fld>
            <a:endParaRPr lang="en-US" dirty="0"/>
          </a:p>
        </p:txBody>
      </p:sp>
    </p:spTree>
    <p:extLst>
      <p:ext uri="{BB962C8B-B14F-4D97-AF65-F5344CB8AC3E}">
        <p14:creationId xmlns:p14="http://schemas.microsoft.com/office/powerpoint/2010/main" val="14328016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20</a:t>
            </a:fld>
            <a:endParaRPr lang="en-US" dirty="0"/>
          </a:p>
        </p:txBody>
      </p:sp>
    </p:spTree>
    <p:extLst>
      <p:ext uri="{BB962C8B-B14F-4D97-AF65-F5344CB8AC3E}">
        <p14:creationId xmlns:p14="http://schemas.microsoft.com/office/powerpoint/2010/main" val="28246455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Development Methodology and Software Development Lifecycle (SDLC) are often used interchangeably. </a:t>
            </a:r>
          </a:p>
          <a:p>
            <a:endParaRPr lang="en-US" sz="1000" dirty="0"/>
          </a:p>
          <a:p>
            <a:r>
              <a:rPr lang="en-US" sz="1000" dirty="0"/>
              <a:t>The Iterative development methodology is not depicted here as even the mainstays and inventors of the Iterative development methodology seem to be moving toward agile. Plus as Waterfall “holdouts” move, they seem to be moving directly toward Agile. Can you start to see my biases?</a:t>
            </a:r>
          </a:p>
          <a:p>
            <a:endParaRPr lang="en-US" sz="1000" dirty="0"/>
          </a:p>
          <a:p>
            <a:r>
              <a:rPr lang="en-US" sz="1000" dirty="0"/>
              <a:t>Development  Methodologies (SDLCs) are a future Bonus Topic. There are several optional slides t the end of this deck. Let me know if you would like to have a more formal overview of the topic as part of this class. I have a passion in this area. </a:t>
            </a:r>
          </a:p>
          <a:p>
            <a:endParaRPr lang="en-US" sz="1000" dirty="0"/>
          </a:p>
          <a:p>
            <a:r>
              <a:rPr lang="en-US" sz="1000" dirty="0"/>
              <a:t>Object oriented-programming concepts/practices evolve and reprioritize depending on the development methodology.</a:t>
            </a:r>
          </a:p>
          <a:p>
            <a:endParaRPr lang="en-US" sz="1000" dirty="0"/>
          </a:p>
          <a:p>
            <a:r>
              <a:rPr lang="en-US" sz="1000" dirty="0"/>
              <a:t>For example, in Waterfall (as well as in Iterative) object-oriented design often play a critical role in the (big upfront) design activities. UML diagrams and project artifacts are often important to the overall project success. (opinion) Practical reality has been that these design artifacts often do not reflect the actual implementation and are rarely maintained or updated.</a:t>
            </a:r>
          </a:p>
          <a:p>
            <a:endParaRPr lang="en-US" sz="1000" dirty="0"/>
          </a:p>
          <a:p>
            <a:r>
              <a:rPr lang="en-US" sz="1000" dirty="0"/>
              <a:t>The Agile practitioners do not reject these design artifacts. However, the focus on shorter time horizons, evolving architecture, and working code changes the value proposition for object-oriented practices to more focus on the build, test, enhance activities. </a:t>
            </a:r>
          </a:p>
        </p:txBody>
      </p:sp>
      <p:sp>
        <p:nvSpPr>
          <p:cNvPr id="4" name="Slide Number Placeholder 3"/>
          <p:cNvSpPr>
            <a:spLocks noGrp="1"/>
          </p:cNvSpPr>
          <p:nvPr>
            <p:ph type="sldNum" sz="quarter" idx="10"/>
          </p:nvPr>
        </p:nvSpPr>
        <p:spPr/>
        <p:txBody>
          <a:bodyPr/>
          <a:lstStyle/>
          <a:p>
            <a:fld id="{2C196F48-5C38-B549-981A-B90D07A4233F}" type="slidenum">
              <a:rPr lang="en-US" smtClean="0"/>
              <a:pPr/>
              <a:t>21</a:t>
            </a:fld>
            <a:endParaRPr lang="en-US" dirty="0"/>
          </a:p>
        </p:txBody>
      </p:sp>
    </p:spTree>
    <p:extLst>
      <p:ext uri="{BB962C8B-B14F-4D97-AF65-F5344CB8AC3E}">
        <p14:creationId xmlns:p14="http://schemas.microsoft.com/office/powerpoint/2010/main" val="11884003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No one has talked about Spiral for a long time. </a:t>
            </a:r>
          </a:p>
          <a:p>
            <a:r>
              <a:rPr lang="en-US" sz="1000" dirty="0"/>
              <a:t>RUP still has supports but most have moved to Agile or Scaled Agile.</a:t>
            </a:r>
          </a:p>
        </p:txBody>
      </p:sp>
      <p:sp>
        <p:nvSpPr>
          <p:cNvPr id="4" name="Slide Number Placeholder 3"/>
          <p:cNvSpPr>
            <a:spLocks noGrp="1"/>
          </p:cNvSpPr>
          <p:nvPr>
            <p:ph type="sldNum" sz="quarter" idx="10"/>
          </p:nvPr>
        </p:nvSpPr>
        <p:spPr/>
        <p:txBody>
          <a:bodyPr/>
          <a:lstStyle/>
          <a:p>
            <a:fld id="{5394DE12-7B9B-46AA-AC19-C30A49928B9B}" type="slidenum">
              <a:rPr lang="en-US" smtClean="0"/>
              <a:t>22</a:t>
            </a:fld>
            <a:endParaRPr lang="en-US" dirty="0"/>
          </a:p>
        </p:txBody>
      </p:sp>
    </p:spTree>
    <p:extLst>
      <p:ext uri="{BB962C8B-B14F-4D97-AF65-F5344CB8AC3E}">
        <p14:creationId xmlns:p14="http://schemas.microsoft.com/office/powerpoint/2010/main" val="12545862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views on testing and change management have changed dramatically as organizations have moved from Waterfall to Iterative to Agile development lifecycles. </a:t>
            </a:r>
          </a:p>
          <a:p>
            <a:endParaRPr lang="en-US" dirty="0"/>
          </a:p>
          <a:p>
            <a:r>
              <a:rPr lang="en-US" dirty="0"/>
              <a:t>Successful Agile (and Iterative) Development REQUIRES better application design, development techniques, and testing practices. </a:t>
            </a:r>
          </a:p>
          <a:p>
            <a:endParaRPr lang="en-US" dirty="0"/>
          </a:p>
          <a:p>
            <a:r>
              <a:rPr lang="en-US" dirty="0"/>
              <a:t>Testing and lack of defects are not the end goal. A higher quality more usable more cost effective product is the goal. </a:t>
            </a:r>
          </a:p>
        </p:txBody>
      </p:sp>
      <p:sp>
        <p:nvSpPr>
          <p:cNvPr id="4" name="Slide Number Placeholder 3"/>
          <p:cNvSpPr>
            <a:spLocks noGrp="1"/>
          </p:cNvSpPr>
          <p:nvPr>
            <p:ph type="sldNum" sz="quarter" idx="10"/>
          </p:nvPr>
        </p:nvSpPr>
        <p:spPr/>
        <p:txBody>
          <a:bodyPr/>
          <a:lstStyle/>
          <a:p>
            <a:fld id="{5394DE12-7B9B-46AA-AC19-C30A49928B9B}" type="slidenum">
              <a:rPr lang="en-US" smtClean="0"/>
              <a:t>23</a:t>
            </a:fld>
            <a:endParaRPr lang="en-US"/>
          </a:p>
        </p:txBody>
      </p:sp>
    </p:spTree>
    <p:extLst>
      <p:ext uri="{BB962C8B-B14F-4D97-AF65-F5344CB8AC3E}">
        <p14:creationId xmlns:p14="http://schemas.microsoft.com/office/powerpoint/2010/main" val="31094171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24</a:t>
            </a:fld>
            <a:endParaRPr lang="en-US" dirty="0"/>
          </a:p>
        </p:txBody>
      </p:sp>
    </p:spTree>
    <p:extLst>
      <p:ext uri="{BB962C8B-B14F-4D97-AF65-F5344CB8AC3E}">
        <p14:creationId xmlns:p14="http://schemas.microsoft.com/office/powerpoint/2010/main" val="41623086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25</a:t>
            </a:fld>
            <a:endParaRPr lang="en-US" dirty="0"/>
          </a:p>
        </p:txBody>
      </p:sp>
    </p:spTree>
    <p:extLst>
      <p:ext uri="{BB962C8B-B14F-4D97-AF65-F5344CB8AC3E}">
        <p14:creationId xmlns:p14="http://schemas.microsoft.com/office/powerpoint/2010/main" val="6772164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a:t>
            </a:fld>
            <a:endParaRPr lang="en-US"/>
          </a:p>
        </p:txBody>
      </p:sp>
    </p:spTree>
    <p:extLst>
      <p:ext uri="{BB962C8B-B14F-4D97-AF65-F5344CB8AC3E}">
        <p14:creationId xmlns:p14="http://schemas.microsoft.com/office/powerpoint/2010/main" val="12836053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This was kind of “hippy-</a:t>
            </a:r>
            <a:r>
              <a:rPr lang="en-US" sz="1200" dirty="0" err="1"/>
              <a:t>ish</a:t>
            </a:r>
            <a:r>
              <a:rPr lang="en-US" sz="1200" dirty="0"/>
              <a:t>” and egalitarian in its day… quite controversial in its day</a:t>
            </a:r>
          </a:p>
          <a:p>
            <a:r>
              <a:rPr lang="en-US" sz="1200" dirty="0"/>
              <a:t>“Everyone is a team member and is responsible for the work getting done”… we don’t need no titles or positions… self-organizing… we will make our own commitments… transparency (let’s share the information)… flexible/organic teams, organic architecture (minimal documentation/standards)… no contracts (let’s talk it over)</a:t>
            </a:r>
          </a:p>
          <a:p>
            <a:endParaRPr lang="en-US" sz="1200" dirty="0"/>
          </a:p>
          <a:p>
            <a:r>
              <a:rPr lang="en-US" sz="1200" dirty="0"/>
              <a:t>The flip side:</a:t>
            </a:r>
          </a:p>
          <a:p>
            <a:pPr marL="171450" indent="-171450">
              <a:buFont typeface="Arial" panose="020B0604020202020204" pitchFamily="34" charset="0"/>
              <a:buChar char="•"/>
            </a:pPr>
            <a:r>
              <a:rPr lang="en-US" sz="1200" dirty="0"/>
              <a:t>We will actively and voluntarily play important roles on our team</a:t>
            </a:r>
          </a:p>
          <a:p>
            <a:pPr marL="171450" indent="-171450">
              <a:buFont typeface="Arial" panose="020B0604020202020204" pitchFamily="34" charset="0"/>
              <a:buChar char="•"/>
            </a:pPr>
            <a:r>
              <a:rPr lang="en-US" sz="1200" dirty="0"/>
              <a:t>The rules (rituals) that we do have… we WILL follow</a:t>
            </a:r>
          </a:p>
          <a:p>
            <a:pPr marL="171450" indent="-171450">
              <a:buFont typeface="Arial" panose="020B0604020202020204" pitchFamily="34" charset="0"/>
              <a:buChar char="•"/>
            </a:pPr>
            <a:r>
              <a:rPr lang="en-US" sz="1200" dirty="0"/>
              <a:t>We will create, demo, and release working software/products</a:t>
            </a:r>
          </a:p>
          <a:p>
            <a:pPr marL="171450" indent="-171450">
              <a:buFont typeface="Arial" panose="020B0604020202020204" pitchFamily="34" charset="0"/>
              <a:buChar char="•"/>
            </a:pPr>
            <a:r>
              <a:rPr lang="en-US" sz="1200" dirty="0"/>
              <a:t>We will utilize practical processes, tools, documentation, and planning</a:t>
            </a:r>
          </a:p>
          <a:p>
            <a:pPr marL="171450" indent="-171450">
              <a:buFont typeface="Arial" panose="020B0604020202020204" pitchFamily="34" charset="0"/>
              <a:buChar char="•"/>
            </a:pPr>
            <a:r>
              <a:rPr lang="en-US" sz="1200" dirty="0"/>
              <a:t>When we make commitments, we will live up to those commitments… as a team (“No winners on a losing team, and no losers on a winning team”)</a:t>
            </a:r>
          </a:p>
          <a:p>
            <a:pPr marL="171450" indent="-171450">
              <a:buFont typeface="Arial" panose="020B0604020202020204" pitchFamily="34" charset="0"/>
              <a:buChar char="•"/>
            </a:pPr>
            <a:r>
              <a:rPr lang="en-US" sz="1200" dirty="0"/>
              <a:t>We will be responsive and continuously improve (Retrospectives)</a:t>
            </a:r>
          </a:p>
          <a:p>
            <a:pPr marL="171450" indent="-171450">
              <a:buFont typeface="Arial" panose="020B0604020202020204" pitchFamily="34" charset="0"/>
              <a:buChar char="•"/>
            </a:pPr>
            <a:r>
              <a:rPr lang="en-US" sz="1200" dirty="0"/>
              <a:t>We will be transparent with how WE work and share our information</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26</a:t>
            </a:fld>
            <a:endParaRPr lang="en-US"/>
          </a:p>
        </p:txBody>
      </p:sp>
    </p:spTree>
    <p:extLst>
      <p:ext uri="{BB962C8B-B14F-4D97-AF65-F5344CB8AC3E}">
        <p14:creationId xmlns:p14="http://schemas.microsoft.com/office/powerpoint/2010/main" val="15563045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t>Agile Team Commitments</a:t>
            </a:r>
          </a:p>
          <a:p>
            <a:pPr marL="0" indent="0">
              <a:buNone/>
            </a:pPr>
            <a:r>
              <a:rPr lang="en-US" sz="1200" dirty="0"/>
              <a:t>Everyone is a team member and is responsible for the work getting done</a:t>
            </a:r>
          </a:p>
          <a:p>
            <a:pPr marL="0" indent="0">
              <a:buNone/>
            </a:pPr>
            <a:r>
              <a:rPr lang="en-US" sz="1200" dirty="0"/>
              <a:t>we don’t need no titles or positions</a:t>
            </a:r>
          </a:p>
          <a:p>
            <a:pPr marL="0" indent="0">
              <a:buNone/>
            </a:pPr>
            <a:r>
              <a:rPr lang="en-US" sz="1200" dirty="0"/>
              <a:t>self-organizing</a:t>
            </a:r>
          </a:p>
          <a:p>
            <a:pPr marL="0" indent="0">
              <a:buNone/>
            </a:pPr>
            <a:r>
              <a:rPr lang="en-US" sz="1200" dirty="0"/>
              <a:t>we will make our own commitments</a:t>
            </a:r>
          </a:p>
          <a:p>
            <a:pPr marL="0" indent="0">
              <a:buNone/>
            </a:pPr>
            <a:r>
              <a:rPr lang="en-US" sz="1200" dirty="0"/>
              <a:t>transparency (let’s share the information)</a:t>
            </a:r>
          </a:p>
          <a:p>
            <a:pPr marL="0" indent="0">
              <a:buNone/>
            </a:pPr>
            <a:r>
              <a:rPr lang="en-US" sz="1200" dirty="0"/>
              <a:t>flexible/organic teams, organic architecture (minimal appropriate documentation/standards)</a:t>
            </a:r>
          </a:p>
          <a:p>
            <a:pPr marL="0" indent="0">
              <a:buNone/>
            </a:pPr>
            <a:r>
              <a:rPr lang="en-US" sz="1200" dirty="0"/>
              <a:t>no contracts (let’s talk it over)</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27</a:t>
            </a:fld>
            <a:endParaRPr lang="en-US"/>
          </a:p>
        </p:txBody>
      </p:sp>
    </p:spTree>
    <p:extLst>
      <p:ext uri="{BB962C8B-B14F-4D97-AF65-F5344CB8AC3E}">
        <p14:creationId xmlns:p14="http://schemas.microsoft.com/office/powerpoint/2010/main" val="21498870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 roles exist like developer, tester, etc.</a:t>
            </a:r>
          </a:p>
          <a:p>
            <a:r>
              <a:rPr lang="en-US" dirty="0"/>
              <a:t>Individuals are expected to play multiple roles as needed. </a:t>
            </a:r>
          </a:p>
          <a:p>
            <a:endParaRPr lang="en-US" dirty="0"/>
          </a:p>
          <a:p>
            <a:r>
              <a:rPr lang="en-US" dirty="0"/>
              <a:t>Three Artifacts:</a:t>
            </a:r>
          </a:p>
          <a:p>
            <a:pPr marL="228600" indent="-228600">
              <a:buFont typeface="+mj-lt"/>
              <a:buAutoNum type="arabicPeriod"/>
            </a:pPr>
            <a:r>
              <a:rPr lang="en-US" dirty="0"/>
              <a:t>Product Backlog</a:t>
            </a:r>
          </a:p>
          <a:p>
            <a:pPr marL="228600" indent="-228600">
              <a:buFont typeface="+mj-lt"/>
              <a:buAutoNum type="arabicPeriod"/>
            </a:pPr>
            <a:r>
              <a:rPr lang="en-US" dirty="0"/>
              <a:t>User Stories</a:t>
            </a:r>
          </a:p>
          <a:p>
            <a:pPr marL="228600" indent="-228600">
              <a:buFont typeface="+mj-lt"/>
              <a:buAutoNum type="arabicPeriod"/>
            </a:pPr>
            <a:r>
              <a:rPr lang="en-US" dirty="0"/>
              <a:t>Burndown Chart</a:t>
            </a:r>
          </a:p>
          <a:p>
            <a:pPr marL="0" indent="0">
              <a:buFont typeface="+mj-lt"/>
              <a:buNone/>
            </a:pPr>
            <a:endParaRPr lang="en-US" dirty="0"/>
          </a:p>
          <a:p>
            <a:pPr marL="0" indent="0">
              <a:buFont typeface="+mj-lt"/>
              <a:buNone/>
            </a:pPr>
            <a:r>
              <a:rPr lang="en-US" dirty="0"/>
              <a:t>Three Rituals:</a:t>
            </a:r>
          </a:p>
          <a:p>
            <a:pPr marL="228600" indent="-228600">
              <a:buFont typeface="+mj-lt"/>
              <a:buAutoNum type="arabicPeriod"/>
            </a:pPr>
            <a:r>
              <a:rPr lang="en-US" dirty="0"/>
              <a:t>Sprint Planning</a:t>
            </a:r>
          </a:p>
          <a:p>
            <a:pPr marL="228600" indent="-228600">
              <a:buFont typeface="+mj-lt"/>
              <a:buAutoNum type="arabicPeriod"/>
            </a:pPr>
            <a:r>
              <a:rPr lang="en-US" dirty="0"/>
              <a:t>Daily Scrum</a:t>
            </a:r>
          </a:p>
          <a:p>
            <a:pPr marL="228600" indent="-228600">
              <a:buFont typeface="+mj-lt"/>
              <a:buAutoNum type="arabicPeriod"/>
            </a:pPr>
            <a:r>
              <a:rPr lang="en-US" dirty="0"/>
              <a:t>Sprint Review or Retrospective</a:t>
            </a:r>
          </a:p>
        </p:txBody>
      </p:sp>
      <p:sp>
        <p:nvSpPr>
          <p:cNvPr id="4" name="Slide Number Placeholder 3"/>
          <p:cNvSpPr>
            <a:spLocks noGrp="1"/>
          </p:cNvSpPr>
          <p:nvPr>
            <p:ph type="sldNum" sz="quarter" idx="5"/>
          </p:nvPr>
        </p:nvSpPr>
        <p:spPr/>
        <p:txBody>
          <a:bodyPr/>
          <a:lstStyle/>
          <a:p>
            <a:fld id="{35A4D32B-0177-4B34-AE20-6C72705619FE}" type="slidenum">
              <a:rPr lang="en-US" smtClean="0"/>
              <a:t>28</a:t>
            </a:fld>
            <a:endParaRPr lang="en-US"/>
          </a:p>
        </p:txBody>
      </p:sp>
    </p:spTree>
    <p:extLst>
      <p:ext uri="{BB962C8B-B14F-4D97-AF65-F5344CB8AC3E}">
        <p14:creationId xmlns:p14="http://schemas.microsoft.com/office/powerpoint/2010/main" val="34601969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29</a:t>
            </a:fld>
            <a:endParaRPr lang="en-US"/>
          </a:p>
        </p:txBody>
      </p:sp>
    </p:spTree>
    <p:extLst>
      <p:ext uri="{BB962C8B-B14F-4D97-AF65-F5344CB8AC3E}">
        <p14:creationId xmlns:p14="http://schemas.microsoft.com/office/powerpoint/2010/main" val="17756180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31</a:t>
            </a:fld>
            <a:endParaRPr lang="en-US" dirty="0"/>
          </a:p>
        </p:txBody>
      </p:sp>
    </p:spTree>
    <p:extLst>
      <p:ext uri="{BB962C8B-B14F-4D97-AF65-F5344CB8AC3E}">
        <p14:creationId xmlns:p14="http://schemas.microsoft.com/office/powerpoint/2010/main" val="242098098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32</a:t>
            </a:fld>
            <a:endParaRPr lang="en-US" dirty="0"/>
          </a:p>
        </p:txBody>
      </p:sp>
    </p:spTree>
    <p:extLst>
      <p:ext uri="{BB962C8B-B14F-4D97-AF65-F5344CB8AC3E}">
        <p14:creationId xmlns:p14="http://schemas.microsoft.com/office/powerpoint/2010/main" val="14712364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33</a:t>
            </a:fld>
            <a:endParaRPr lang="en-US" dirty="0"/>
          </a:p>
        </p:txBody>
      </p:sp>
    </p:spTree>
    <p:extLst>
      <p:ext uri="{BB962C8B-B14F-4D97-AF65-F5344CB8AC3E}">
        <p14:creationId xmlns:p14="http://schemas.microsoft.com/office/powerpoint/2010/main" val="28993782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34</a:t>
            </a:fld>
            <a:endParaRPr lang="en-US" dirty="0"/>
          </a:p>
        </p:txBody>
      </p:sp>
    </p:spTree>
    <p:extLst>
      <p:ext uri="{BB962C8B-B14F-4D97-AF65-F5344CB8AC3E}">
        <p14:creationId xmlns:p14="http://schemas.microsoft.com/office/powerpoint/2010/main" val="33554591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a:t>
            </a:fld>
            <a:endParaRPr lang="en-US" dirty="0"/>
          </a:p>
        </p:txBody>
      </p:sp>
    </p:spTree>
    <p:extLst>
      <p:ext uri="{BB962C8B-B14F-4D97-AF65-F5344CB8AC3E}">
        <p14:creationId xmlns:p14="http://schemas.microsoft.com/office/powerpoint/2010/main" val="21200765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4</a:t>
            </a:fld>
            <a:endParaRPr lang="en-US"/>
          </a:p>
        </p:txBody>
      </p:sp>
    </p:spTree>
    <p:extLst>
      <p:ext uri="{BB962C8B-B14F-4D97-AF65-F5344CB8AC3E}">
        <p14:creationId xmlns:p14="http://schemas.microsoft.com/office/powerpoint/2010/main" val="23637143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5</a:t>
            </a:fld>
            <a:endParaRPr lang="en-US"/>
          </a:p>
        </p:txBody>
      </p:sp>
    </p:spTree>
    <p:extLst>
      <p:ext uri="{BB962C8B-B14F-4D97-AF65-F5344CB8AC3E}">
        <p14:creationId xmlns:p14="http://schemas.microsoft.com/office/powerpoint/2010/main" val="9677724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https://developer.mozilla.org/en-US/docs/Web/HTTP/CORS</a:t>
            </a:r>
          </a:p>
          <a:p>
            <a:endParaRPr lang="en-US" dirty="0"/>
          </a:p>
          <a:p>
            <a:r>
              <a:rPr lang="en-US" dirty="0"/>
              <a:t>https://www.youtube.com/watch?v=o8puzjzpjqo</a:t>
            </a:r>
          </a:p>
        </p:txBody>
      </p:sp>
      <p:sp>
        <p:nvSpPr>
          <p:cNvPr id="4" name="Slide Number Placeholder 3"/>
          <p:cNvSpPr>
            <a:spLocks noGrp="1"/>
          </p:cNvSpPr>
          <p:nvPr>
            <p:ph type="sldNum" sz="quarter" idx="10"/>
          </p:nvPr>
        </p:nvSpPr>
        <p:spPr/>
        <p:txBody>
          <a:bodyPr/>
          <a:lstStyle/>
          <a:p>
            <a:fld id="{23B99BB9-C7F6-43B3-A122-46088ABB36FB}" type="slidenum">
              <a:rPr lang="en-US" smtClean="0"/>
              <a:t>6</a:t>
            </a:fld>
            <a:endParaRPr lang="en-US"/>
          </a:p>
        </p:txBody>
      </p:sp>
    </p:spTree>
    <p:extLst>
      <p:ext uri="{BB962C8B-B14F-4D97-AF65-F5344CB8AC3E}">
        <p14:creationId xmlns:p14="http://schemas.microsoft.com/office/powerpoint/2010/main" val="20528787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You have a grace period until 6am CT Monday morning to submit assignments. </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9</a:t>
            </a:fld>
            <a:endParaRPr lang="en-US"/>
          </a:p>
        </p:txBody>
      </p:sp>
    </p:spTree>
    <p:extLst>
      <p:ext uri="{BB962C8B-B14F-4D97-AF65-F5344CB8AC3E}">
        <p14:creationId xmlns:p14="http://schemas.microsoft.com/office/powerpoint/2010/main" val="13179917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10</a:t>
            </a:fld>
            <a:endParaRPr lang="en-US" dirty="0"/>
          </a:p>
        </p:txBody>
      </p:sp>
    </p:spTree>
    <p:extLst>
      <p:ext uri="{BB962C8B-B14F-4D97-AF65-F5344CB8AC3E}">
        <p14:creationId xmlns:p14="http://schemas.microsoft.com/office/powerpoint/2010/main" val="19401131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11</a:t>
            </a:fld>
            <a:endParaRPr lang="en-US" dirty="0"/>
          </a:p>
        </p:txBody>
      </p:sp>
    </p:spTree>
    <p:extLst>
      <p:ext uri="{BB962C8B-B14F-4D97-AF65-F5344CB8AC3E}">
        <p14:creationId xmlns:p14="http://schemas.microsoft.com/office/powerpoint/2010/main" val="3913551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379CA-5593-44B9-9585-5A7B08973D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AE673A-A12E-4EAE-AAEE-1D8C33B979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310A690-A5A9-42A5-957B-F20434309F0A}"/>
              </a:ext>
            </a:extLst>
          </p:cNvPr>
          <p:cNvSpPr>
            <a:spLocks noGrp="1"/>
          </p:cNvSpPr>
          <p:nvPr>
            <p:ph type="dt" sz="half" idx="10"/>
          </p:nvPr>
        </p:nvSpPr>
        <p:spPr/>
        <p:txBody>
          <a:bodyPr/>
          <a:lstStyle/>
          <a:p>
            <a:fld id="{1B52E0E1-344B-4E26-B5AD-CE86AB802485}" type="datetimeFigureOut">
              <a:rPr lang="en-US" smtClean="0"/>
              <a:t>1/22/20</a:t>
            </a:fld>
            <a:endParaRPr lang="en-US"/>
          </a:p>
        </p:txBody>
      </p:sp>
      <p:sp>
        <p:nvSpPr>
          <p:cNvPr id="5" name="Footer Placeholder 4">
            <a:extLst>
              <a:ext uri="{FF2B5EF4-FFF2-40B4-BE49-F238E27FC236}">
                <a16:creationId xmlns:a16="http://schemas.microsoft.com/office/drawing/2014/main" id="{32148F73-40C8-4265-B665-988DFC4EDD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F18BEF-A0EA-4B00-B92A-31BD5EA07360}"/>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822704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F0A69-0A96-4408-918B-852C238896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68B5C5-5982-4F25-BF80-70A68DCD790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71C0DD-D1D4-451C-BF1E-F37CA37CC2C3}"/>
              </a:ext>
            </a:extLst>
          </p:cNvPr>
          <p:cNvSpPr>
            <a:spLocks noGrp="1"/>
          </p:cNvSpPr>
          <p:nvPr>
            <p:ph type="dt" sz="half" idx="10"/>
          </p:nvPr>
        </p:nvSpPr>
        <p:spPr/>
        <p:txBody>
          <a:bodyPr/>
          <a:lstStyle/>
          <a:p>
            <a:fld id="{1B52E0E1-344B-4E26-B5AD-CE86AB802485}" type="datetimeFigureOut">
              <a:rPr lang="en-US" smtClean="0"/>
              <a:t>1/22/20</a:t>
            </a:fld>
            <a:endParaRPr lang="en-US"/>
          </a:p>
        </p:txBody>
      </p:sp>
      <p:sp>
        <p:nvSpPr>
          <p:cNvPr id="5" name="Footer Placeholder 4">
            <a:extLst>
              <a:ext uri="{FF2B5EF4-FFF2-40B4-BE49-F238E27FC236}">
                <a16:creationId xmlns:a16="http://schemas.microsoft.com/office/drawing/2014/main" id="{EACD31F2-3E3C-47BF-8B74-C37BA0DD16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D0682A-A511-4060-AAD3-319915F8335F}"/>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1184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BE9592-4564-44CF-B146-ABA3624CF6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9E50E9-A590-46E1-B22A-4BA751B758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A8E949-42D9-4FCC-AAF3-EFB914BE717A}"/>
              </a:ext>
            </a:extLst>
          </p:cNvPr>
          <p:cNvSpPr>
            <a:spLocks noGrp="1"/>
          </p:cNvSpPr>
          <p:nvPr>
            <p:ph type="dt" sz="half" idx="10"/>
          </p:nvPr>
        </p:nvSpPr>
        <p:spPr/>
        <p:txBody>
          <a:bodyPr/>
          <a:lstStyle/>
          <a:p>
            <a:fld id="{1B52E0E1-344B-4E26-B5AD-CE86AB802485}" type="datetimeFigureOut">
              <a:rPr lang="en-US" smtClean="0"/>
              <a:t>1/22/20</a:t>
            </a:fld>
            <a:endParaRPr lang="en-US"/>
          </a:p>
        </p:txBody>
      </p:sp>
      <p:sp>
        <p:nvSpPr>
          <p:cNvPr id="5" name="Footer Placeholder 4">
            <a:extLst>
              <a:ext uri="{FF2B5EF4-FFF2-40B4-BE49-F238E27FC236}">
                <a16:creationId xmlns:a16="http://schemas.microsoft.com/office/drawing/2014/main" id="{9543ABB1-B5C4-4B83-BF75-02D3BBA001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972D29-A262-47C0-9FDC-2EE0780D1345}"/>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032770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B57A-183D-4B36-9232-552CD47950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00C98B-E3AB-45A4-A3E1-FF422E2850D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7B8398-2635-4C1D-9564-19BA39C32F70}"/>
              </a:ext>
            </a:extLst>
          </p:cNvPr>
          <p:cNvSpPr>
            <a:spLocks noGrp="1"/>
          </p:cNvSpPr>
          <p:nvPr>
            <p:ph type="dt" sz="half" idx="10"/>
          </p:nvPr>
        </p:nvSpPr>
        <p:spPr/>
        <p:txBody>
          <a:bodyPr/>
          <a:lstStyle/>
          <a:p>
            <a:fld id="{1B52E0E1-344B-4E26-B5AD-CE86AB802485}" type="datetimeFigureOut">
              <a:rPr lang="en-US" smtClean="0"/>
              <a:t>1/22/20</a:t>
            </a:fld>
            <a:endParaRPr lang="en-US"/>
          </a:p>
        </p:txBody>
      </p:sp>
      <p:sp>
        <p:nvSpPr>
          <p:cNvPr id="5" name="Footer Placeholder 4">
            <a:extLst>
              <a:ext uri="{FF2B5EF4-FFF2-40B4-BE49-F238E27FC236}">
                <a16:creationId xmlns:a16="http://schemas.microsoft.com/office/drawing/2014/main" id="{A27A9543-AD96-46BC-8DF7-8D3A431CC8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D41951-E228-421B-B28B-A22DED09D09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60182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56655-2C75-4449-B634-FB2919A1E58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2D49C01-BA41-4848-89BE-AEBD93EC17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F384383-F8B1-435B-BBF7-82BF7331507D}"/>
              </a:ext>
            </a:extLst>
          </p:cNvPr>
          <p:cNvSpPr>
            <a:spLocks noGrp="1"/>
          </p:cNvSpPr>
          <p:nvPr>
            <p:ph type="dt" sz="half" idx="10"/>
          </p:nvPr>
        </p:nvSpPr>
        <p:spPr/>
        <p:txBody>
          <a:bodyPr/>
          <a:lstStyle/>
          <a:p>
            <a:fld id="{1B52E0E1-344B-4E26-B5AD-CE86AB802485}" type="datetimeFigureOut">
              <a:rPr lang="en-US" smtClean="0"/>
              <a:t>1/22/20</a:t>
            </a:fld>
            <a:endParaRPr lang="en-US"/>
          </a:p>
        </p:txBody>
      </p:sp>
      <p:sp>
        <p:nvSpPr>
          <p:cNvPr id="5" name="Footer Placeholder 4">
            <a:extLst>
              <a:ext uri="{FF2B5EF4-FFF2-40B4-BE49-F238E27FC236}">
                <a16:creationId xmlns:a16="http://schemas.microsoft.com/office/drawing/2014/main" id="{4ABBF78A-8E6A-4777-828A-7D4D21D80F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FC4756-2709-41FD-88D4-E95D85649D1E}"/>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52750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11BDA-7A16-461F-9C8A-4B7C940EE7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F7449F-FB5B-4BA4-86FD-F61EAFAC92A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28406EE-9A59-4BAD-AF1C-D47A03001A3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74744E-2FCD-4385-BC54-467012E272A2}"/>
              </a:ext>
            </a:extLst>
          </p:cNvPr>
          <p:cNvSpPr>
            <a:spLocks noGrp="1"/>
          </p:cNvSpPr>
          <p:nvPr>
            <p:ph type="dt" sz="half" idx="10"/>
          </p:nvPr>
        </p:nvSpPr>
        <p:spPr/>
        <p:txBody>
          <a:bodyPr/>
          <a:lstStyle/>
          <a:p>
            <a:fld id="{1B52E0E1-344B-4E26-B5AD-CE86AB802485}" type="datetimeFigureOut">
              <a:rPr lang="en-US" smtClean="0"/>
              <a:t>1/22/20</a:t>
            </a:fld>
            <a:endParaRPr lang="en-US"/>
          </a:p>
        </p:txBody>
      </p:sp>
      <p:sp>
        <p:nvSpPr>
          <p:cNvPr id="6" name="Footer Placeholder 5">
            <a:extLst>
              <a:ext uri="{FF2B5EF4-FFF2-40B4-BE49-F238E27FC236}">
                <a16:creationId xmlns:a16="http://schemas.microsoft.com/office/drawing/2014/main" id="{1341EDA2-C9E2-4C4E-A16E-24760B7793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D5CB8C-065A-4771-8014-F924C9A76A29}"/>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112077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4F573-D3B3-41CF-83F4-FB0F164745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F6BC6E-3A34-4FC8-9590-CFFCBE7A4D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AE2EE51-3653-4E27-A438-2A59EB99932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971A0ED-D53F-4A9D-9260-E6196201DE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58D368D-018B-4D8D-97BA-7EA4B5A103D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6B6CC1-883C-4C1E-9BAD-C19C13B698BF}"/>
              </a:ext>
            </a:extLst>
          </p:cNvPr>
          <p:cNvSpPr>
            <a:spLocks noGrp="1"/>
          </p:cNvSpPr>
          <p:nvPr>
            <p:ph type="dt" sz="half" idx="10"/>
          </p:nvPr>
        </p:nvSpPr>
        <p:spPr/>
        <p:txBody>
          <a:bodyPr/>
          <a:lstStyle/>
          <a:p>
            <a:fld id="{1B52E0E1-344B-4E26-B5AD-CE86AB802485}" type="datetimeFigureOut">
              <a:rPr lang="en-US" smtClean="0"/>
              <a:t>1/22/20</a:t>
            </a:fld>
            <a:endParaRPr lang="en-US"/>
          </a:p>
        </p:txBody>
      </p:sp>
      <p:sp>
        <p:nvSpPr>
          <p:cNvPr id="8" name="Footer Placeholder 7">
            <a:extLst>
              <a:ext uri="{FF2B5EF4-FFF2-40B4-BE49-F238E27FC236}">
                <a16:creationId xmlns:a16="http://schemas.microsoft.com/office/drawing/2014/main" id="{B3E1A70F-1E03-456D-8F68-D9D440D95CC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F6B607-F078-4C1F-A38F-1D01E07470E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334832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338F5-2814-457A-B867-83EA39B6DA6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AF6261F-9A9E-4B99-B9FE-B00381CB4B6D}"/>
              </a:ext>
            </a:extLst>
          </p:cNvPr>
          <p:cNvSpPr>
            <a:spLocks noGrp="1"/>
          </p:cNvSpPr>
          <p:nvPr>
            <p:ph type="dt" sz="half" idx="10"/>
          </p:nvPr>
        </p:nvSpPr>
        <p:spPr/>
        <p:txBody>
          <a:bodyPr/>
          <a:lstStyle/>
          <a:p>
            <a:fld id="{1B52E0E1-344B-4E26-B5AD-CE86AB802485}" type="datetimeFigureOut">
              <a:rPr lang="en-US" smtClean="0"/>
              <a:t>1/22/20</a:t>
            </a:fld>
            <a:endParaRPr lang="en-US"/>
          </a:p>
        </p:txBody>
      </p:sp>
      <p:sp>
        <p:nvSpPr>
          <p:cNvPr id="4" name="Footer Placeholder 3">
            <a:extLst>
              <a:ext uri="{FF2B5EF4-FFF2-40B4-BE49-F238E27FC236}">
                <a16:creationId xmlns:a16="http://schemas.microsoft.com/office/drawing/2014/main" id="{CFE28554-E12A-4C0E-A2CD-1F7E7901DA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5EDE96-8BAE-4BD2-8359-AB9A4F1DB55A}"/>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935340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E4D235-B521-434F-9C3A-7CE875F02BD6}"/>
              </a:ext>
            </a:extLst>
          </p:cNvPr>
          <p:cNvSpPr>
            <a:spLocks noGrp="1"/>
          </p:cNvSpPr>
          <p:nvPr>
            <p:ph type="dt" sz="half" idx="10"/>
          </p:nvPr>
        </p:nvSpPr>
        <p:spPr/>
        <p:txBody>
          <a:bodyPr/>
          <a:lstStyle/>
          <a:p>
            <a:fld id="{1B52E0E1-344B-4E26-B5AD-CE86AB802485}" type="datetimeFigureOut">
              <a:rPr lang="en-US" smtClean="0"/>
              <a:t>1/22/20</a:t>
            </a:fld>
            <a:endParaRPr lang="en-US"/>
          </a:p>
        </p:txBody>
      </p:sp>
      <p:sp>
        <p:nvSpPr>
          <p:cNvPr id="3" name="Footer Placeholder 2">
            <a:extLst>
              <a:ext uri="{FF2B5EF4-FFF2-40B4-BE49-F238E27FC236}">
                <a16:creationId xmlns:a16="http://schemas.microsoft.com/office/drawing/2014/main" id="{91DEB77C-E2C4-4B20-ADA3-6063C1E315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30CBED-9E87-451E-B4D8-6D08340CF5D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964749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AF71D-6F99-4644-9C32-F273FFE40D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BD05EF-C2B9-456F-8835-AC3B30EC3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87F5425-39B1-448C-8C09-17379C3757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E4BA82B-3112-4EFF-AC26-2E5364247771}"/>
              </a:ext>
            </a:extLst>
          </p:cNvPr>
          <p:cNvSpPr>
            <a:spLocks noGrp="1"/>
          </p:cNvSpPr>
          <p:nvPr>
            <p:ph type="dt" sz="half" idx="10"/>
          </p:nvPr>
        </p:nvSpPr>
        <p:spPr/>
        <p:txBody>
          <a:bodyPr/>
          <a:lstStyle/>
          <a:p>
            <a:fld id="{1B52E0E1-344B-4E26-B5AD-CE86AB802485}" type="datetimeFigureOut">
              <a:rPr lang="en-US" smtClean="0"/>
              <a:t>1/22/20</a:t>
            </a:fld>
            <a:endParaRPr lang="en-US"/>
          </a:p>
        </p:txBody>
      </p:sp>
      <p:sp>
        <p:nvSpPr>
          <p:cNvPr id="6" name="Footer Placeholder 5">
            <a:extLst>
              <a:ext uri="{FF2B5EF4-FFF2-40B4-BE49-F238E27FC236}">
                <a16:creationId xmlns:a16="http://schemas.microsoft.com/office/drawing/2014/main" id="{1F906351-6F3F-4F91-83A9-98E77363B5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2C2999-BD87-4680-BD2C-CB3D582E63FD}"/>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929077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50D97-8169-48FD-9147-8032374DD1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4B0208-ECE4-4EC6-8863-4F0A678DCC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318575-E703-4582-85F8-8E9B25B799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B162DF0-4906-4B3E-BFDB-1D097C8B911A}"/>
              </a:ext>
            </a:extLst>
          </p:cNvPr>
          <p:cNvSpPr>
            <a:spLocks noGrp="1"/>
          </p:cNvSpPr>
          <p:nvPr>
            <p:ph type="dt" sz="half" idx="10"/>
          </p:nvPr>
        </p:nvSpPr>
        <p:spPr/>
        <p:txBody>
          <a:bodyPr/>
          <a:lstStyle/>
          <a:p>
            <a:fld id="{1B52E0E1-344B-4E26-B5AD-CE86AB802485}" type="datetimeFigureOut">
              <a:rPr lang="en-US" smtClean="0"/>
              <a:t>1/22/20</a:t>
            </a:fld>
            <a:endParaRPr lang="en-US"/>
          </a:p>
        </p:txBody>
      </p:sp>
      <p:sp>
        <p:nvSpPr>
          <p:cNvPr id="6" name="Footer Placeholder 5">
            <a:extLst>
              <a:ext uri="{FF2B5EF4-FFF2-40B4-BE49-F238E27FC236}">
                <a16:creationId xmlns:a16="http://schemas.microsoft.com/office/drawing/2014/main" id="{519B56B4-594C-41A7-9BB0-DDD2A8B01B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B95E30-F343-40B8-BCB6-C1A66C3E74C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175478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BE1329-2699-44E1-85C9-6B4F2B3C38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740CC9-D7DA-4EED-A52B-F8230F3131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75B572-3054-4639-B241-E9DD972373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52E0E1-344B-4E26-B5AD-CE86AB802485}" type="datetimeFigureOut">
              <a:rPr lang="en-US" smtClean="0"/>
              <a:t>1/22/20</a:t>
            </a:fld>
            <a:endParaRPr lang="en-US"/>
          </a:p>
        </p:txBody>
      </p:sp>
      <p:sp>
        <p:nvSpPr>
          <p:cNvPr id="5" name="Footer Placeholder 4">
            <a:extLst>
              <a:ext uri="{FF2B5EF4-FFF2-40B4-BE49-F238E27FC236}">
                <a16:creationId xmlns:a16="http://schemas.microsoft.com/office/drawing/2014/main" id="{D5787CDE-CC99-473F-8F62-749AA3E6D1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D96558F-BCFA-4DF9-8CEB-3521E11E99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5900C9-C1B7-4F1C-92F7-17C30857463A}" type="slidenum">
              <a:rPr lang="en-US" smtClean="0"/>
              <a:t>‹#›</a:t>
            </a:fld>
            <a:endParaRPr lang="en-US"/>
          </a:p>
        </p:txBody>
      </p:sp>
    </p:spTree>
    <p:extLst>
      <p:ext uri="{BB962C8B-B14F-4D97-AF65-F5344CB8AC3E}">
        <p14:creationId xmlns:p14="http://schemas.microsoft.com/office/powerpoint/2010/main" val="3021765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8" Type="http://schemas.openxmlformats.org/officeDocument/2006/relationships/hyperlink" Target="http://en.wikipedia.org/wiki/Open_Unified_Process" TargetMode="External"/><Relationship Id="rId3" Type="http://schemas.openxmlformats.org/officeDocument/2006/relationships/hyperlink" Target="https://en.wikipedia.org/wiki/Waterfall_model" TargetMode="External"/><Relationship Id="rId7" Type="http://schemas.openxmlformats.org/officeDocument/2006/relationships/hyperlink" Target="http://en.wikipedia.org/wiki/Rational_Unified_Process"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en.wikipedia.org/wiki/DOD-STD-2167A" TargetMode="External"/><Relationship Id="rId11" Type="http://schemas.openxmlformats.org/officeDocument/2006/relationships/hyperlink" Target="http://www.scaledagileframework.com/roadmap/" TargetMode="External"/><Relationship Id="rId5" Type="http://schemas.openxmlformats.org/officeDocument/2006/relationships/hyperlink" Target="https://en.wikipedia.org/wiki/Agile_software_development" TargetMode="External"/><Relationship Id="rId10" Type="http://schemas.openxmlformats.org/officeDocument/2006/relationships/hyperlink" Target="https://en.wikipedia.org/wiki/Kanban_(development)" TargetMode="External"/><Relationship Id="rId4" Type="http://schemas.openxmlformats.org/officeDocument/2006/relationships/hyperlink" Target="https://en.wikipedia.org/wiki/Iterative_and_incremental_development" TargetMode="External"/><Relationship Id="rId9" Type="http://schemas.openxmlformats.org/officeDocument/2006/relationships/hyperlink" Target="http://en.wikipedia.org/wiki/Scrum_(development)"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www.youtube.com/watch?v=9TycLR0TqFA"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hyperlink" Target="https://en.wikipedia.org/wiki/HTTP" TargetMode="External"/><Relationship Id="rId7" Type="http://schemas.openxmlformats.org/officeDocument/2006/relationships/hyperlink" Target="https://en.wikipedia.org/wiki/Mobile_app_development"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en.wikipedia.org/wiki/Object_database" TargetMode="External"/><Relationship Id="rId5" Type="http://schemas.openxmlformats.org/officeDocument/2006/relationships/hyperlink" Target="https://en.wikipedia.org/wiki/JSON" TargetMode="External"/><Relationship Id="rId4" Type="http://schemas.openxmlformats.org/officeDocument/2006/relationships/hyperlink" Target="https://en.wikipedia.org/wiki/XML"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file:///./commons.wikimedia.org/w/index.php" TargetMode="External"/><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hyperlink" Target="https://commons.wikimedia.org/w/index.php?curid=44894952" TargetMode="External"/><Relationship Id="rId4" Type="http://schemas.openxmlformats.org/officeDocument/2006/relationships/hyperlink" Target="https://creativecommons.org/licenses/by-sa/4.0"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fontScale="90000"/>
          </a:bodyPr>
          <a:lstStyle/>
          <a:p>
            <a:r>
              <a:rPr lang="en-US" sz="3600" dirty="0"/>
              <a:t>Discussion &amp; Lecture Session</a:t>
            </a:r>
            <a:br>
              <a:rPr lang="en-US" sz="3600" dirty="0"/>
            </a:br>
            <a:r>
              <a:rPr lang="en-US" sz="3600" dirty="0"/>
              <a:t>Sound &amp; Recording Check</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423219"/>
            <a:ext cx="10718950" cy="4839358"/>
          </a:xfrm>
        </p:spPr>
        <p:txBody>
          <a:bodyPr>
            <a:normAutofit fontScale="92500" lnSpcReduction="20000"/>
          </a:bodyPr>
          <a:lstStyle/>
          <a:p>
            <a:pPr marL="0" indent="0">
              <a:spcBef>
                <a:spcPts val="1800"/>
              </a:spcBef>
              <a:buNone/>
            </a:pPr>
            <a:r>
              <a:rPr lang="en-US" sz="2000" dirty="0"/>
              <a:t>Remote participants:</a:t>
            </a:r>
          </a:p>
          <a:p>
            <a:pPr>
              <a:spcBef>
                <a:spcPts val="1800"/>
              </a:spcBef>
            </a:pPr>
            <a:r>
              <a:rPr lang="en-US" sz="2000" dirty="0"/>
              <a:t>Log into Join.me</a:t>
            </a:r>
          </a:p>
          <a:p>
            <a:pPr>
              <a:spcBef>
                <a:spcPts val="1800"/>
              </a:spcBef>
            </a:pPr>
            <a:r>
              <a:rPr lang="en-US" sz="2000" dirty="0"/>
              <a:t>Announce yourself and provide your name on the phone and/or in the chat session</a:t>
            </a:r>
          </a:p>
          <a:p>
            <a:pPr>
              <a:spcBef>
                <a:spcPts val="1800"/>
              </a:spcBef>
            </a:pPr>
            <a:r>
              <a:rPr lang="en-US" sz="2000" dirty="0"/>
              <a:t>For Screen Sharing utilize your computer</a:t>
            </a:r>
          </a:p>
          <a:p>
            <a:pPr>
              <a:spcBef>
                <a:spcPts val="1800"/>
              </a:spcBef>
            </a:pPr>
            <a:r>
              <a:rPr lang="en-US" sz="2000" dirty="0"/>
              <a:t>For conference call audio utilize your computer speakers and microphone OR dial into the session with your mobile phone</a:t>
            </a:r>
          </a:p>
          <a:p>
            <a:pPr marL="0" indent="0">
              <a:spcBef>
                <a:spcPts val="1800"/>
              </a:spcBef>
              <a:buNone/>
            </a:pPr>
            <a:r>
              <a:rPr lang="en-US" sz="2000" dirty="0"/>
              <a:t>Onsite participants:</a:t>
            </a:r>
          </a:p>
          <a:p>
            <a:pPr>
              <a:spcBef>
                <a:spcPts val="1800"/>
              </a:spcBef>
            </a:pPr>
            <a:r>
              <a:rPr lang="en-US" sz="2000" dirty="0"/>
              <a:t>Sit in a good spot near the “speaker phone” if possible</a:t>
            </a:r>
          </a:p>
          <a:p>
            <a:pPr>
              <a:spcBef>
                <a:spcPts val="1800"/>
              </a:spcBef>
            </a:pPr>
            <a:r>
              <a:rPr lang="en-US" sz="2000" dirty="0"/>
              <a:t>Optionally sign into Join.me… but make sure that your microphone and speakers are muted/off</a:t>
            </a:r>
          </a:p>
          <a:p>
            <a:pPr marL="0" indent="0">
              <a:spcBef>
                <a:spcPts val="1800"/>
              </a:spcBef>
              <a:buNone/>
            </a:pPr>
            <a:endParaRPr lang="en-US" sz="2000" dirty="0"/>
          </a:p>
          <a:p>
            <a:pPr marL="0" indent="0">
              <a:spcBef>
                <a:spcPts val="1800"/>
              </a:spcBef>
              <a:buNone/>
            </a:pPr>
            <a:r>
              <a:rPr lang="en-US" sz="2000" dirty="0"/>
              <a:t>Test recording by starting recording and then stop recording after a few seconds</a:t>
            </a:r>
          </a:p>
          <a:p>
            <a:pPr marL="0" indent="0">
              <a:spcBef>
                <a:spcPts val="1800"/>
              </a:spcBef>
              <a:buNone/>
            </a:pPr>
            <a:r>
              <a:rPr lang="en-US" sz="2000" dirty="0"/>
              <a:t>Check recording sound when video is released by Join.me</a:t>
            </a:r>
          </a:p>
        </p:txBody>
      </p:sp>
    </p:spTree>
    <p:extLst>
      <p:ext uri="{BB962C8B-B14F-4D97-AF65-F5344CB8AC3E}">
        <p14:creationId xmlns:p14="http://schemas.microsoft.com/office/powerpoint/2010/main" val="7252368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Autofit/>
          </a:bodyPr>
          <a:lstStyle/>
          <a:p>
            <a:pPr>
              <a:spcBef>
                <a:spcPts val="300"/>
              </a:spcBef>
            </a:pPr>
            <a:br>
              <a:rPr lang="en-US" sz="3600" dirty="0"/>
            </a:br>
            <a:r>
              <a:rPr lang="en-US" sz="3600" dirty="0"/>
              <a:t>Two “Triangular” Models of </a:t>
            </a:r>
            <a:br>
              <a:rPr lang="en-US" sz="3600" dirty="0"/>
            </a:br>
            <a:r>
              <a:rPr lang="en-US" sz="3600" dirty="0"/>
              <a:t>Software Development</a:t>
            </a:r>
          </a:p>
        </p:txBody>
      </p:sp>
    </p:spTree>
    <p:extLst>
      <p:ext uri="{BB962C8B-B14F-4D97-AF65-F5344CB8AC3E}">
        <p14:creationId xmlns:p14="http://schemas.microsoft.com/office/powerpoint/2010/main" val="34961795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a:t>Models</a:t>
            </a:r>
            <a:endParaRPr lang="en-US" sz="3600" dirty="0"/>
          </a:p>
        </p:txBody>
      </p:sp>
      <p:pic>
        <p:nvPicPr>
          <p:cNvPr id="1026" name="Picture 2" descr="Related image">
            <a:extLst>
              <a:ext uri="{FF2B5EF4-FFF2-40B4-BE49-F238E27FC236}">
                <a16:creationId xmlns:a16="http://schemas.microsoft.com/office/drawing/2014/main" id="{2E4672DE-A420-A446-BDBE-26563AA948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1468" y="1382251"/>
            <a:ext cx="9549064" cy="44990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10410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63BF8-5EE6-0A40-B4D3-D204E6332381}"/>
              </a:ext>
            </a:extLst>
          </p:cNvPr>
          <p:cNvSpPr>
            <a:spLocks noGrp="1"/>
          </p:cNvSpPr>
          <p:nvPr>
            <p:ph type="ctrTitle"/>
          </p:nvPr>
        </p:nvSpPr>
        <p:spPr/>
        <p:txBody>
          <a:bodyPr/>
          <a:lstStyle/>
          <a:p>
            <a:r>
              <a:rPr lang="en-US" dirty="0"/>
              <a:t>The </a:t>
            </a:r>
            <a:r>
              <a:rPr lang="en-US" b="1" dirty="0"/>
              <a:t>Virtuous</a:t>
            </a:r>
            <a:r>
              <a:rPr lang="en-US" dirty="0"/>
              <a:t> Triangle</a:t>
            </a:r>
          </a:p>
        </p:txBody>
      </p:sp>
      <p:sp>
        <p:nvSpPr>
          <p:cNvPr id="3" name="Subtitle 2">
            <a:extLst>
              <a:ext uri="{FF2B5EF4-FFF2-40B4-BE49-F238E27FC236}">
                <a16:creationId xmlns:a16="http://schemas.microsoft.com/office/drawing/2014/main" id="{09870555-0A1B-BA42-A79D-E9C43B2B6EFF}"/>
              </a:ext>
            </a:extLst>
          </p:cNvPr>
          <p:cNvSpPr>
            <a:spLocks noGrp="1"/>
          </p:cNvSpPr>
          <p:nvPr>
            <p:ph type="subTitle" idx="1"/>
          </p:nvPr>
        </p:nvSpPr>
        <p:spPr/>
        <p:txBody>
          <a:bodyPr/>
          <a:lstStyle/>
          <a:p>
            <a:r>
              <a:rPr lang="en-US" dirty="0"/>
              <a:t>Of Software Development</a:t>
            </a:r>
          </a:p>
        </p:txBody>
      </p:sp>
    </p:spTree>
    <p:extLst>
      <p:ext uri="{BB962C8B-B14F-4D97-AF65-F5344CB8AC3E}">
        <p14:creationId xmlns:p14="http://schemas.microsoft.com/office/powerpoint/2010/main" val="4230907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9" name="Content Placeholder 7" descr="GoldenTriangle2.pdf"/>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92667" y="963877"/>
            <a:ext cx="6092757" cy="4706654"/>
          </a:xfrm>
          <a:prstGeom prst="rect">
            <a:avLst/>
          </a:prstGeom>
        </p:spPr>
      </p:pic>
      <p:sp>
        <p:nvSpPr>
          <p:cNvPr id="5" name="Title 1">
            <a:extLst>
              <a:ext uri="{FF2B5EF4-FFF2-40B4-BE49-F238E27FC236}">
                <a16:creationId xmlns:a16="http://schemas.microsoft.com/office/drawing/2014/main" id="{EA6F46BC-AE3F-784F-9C93-17B4DFDD96D3}"/>
              </a:ext>
            </a:extLst>
          </p:cNvPr>
          <p:cNvSpPr txBox="1">
            <a:spLocks/>
          </p:cNvSpPr>
          <p:nvPr/>
        </p:nvSpPr>
        <p:spPr>
          <a:xfrm>
            <a:off x="473723" y="963877"/>
            <a:ext cx="3722573" cy="493024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dirty="0">
                <a:solidFill>
                  <a:schemeClr val="accent1"/>
                </a:solidFill>
              </a:rPr>
              <a:t>The </a:t>
            </a:r>
          </a:p>
          <a:p>
            <a:pPr algn="r"/>
            <a:r>
              <a:rPr lang="en-US" dirty="0">
                <a:solidFill>
                  <a:schemeClr val="accent1"/>
                </a:solidFill>
              </a:rPr>
              <a:t>Virtuous Triangle </a:t>
            </a:r>
          </a:p>
        </p:txBody>
      </p:sp>
      <p:sp>
        <p:nvSpPr>
          <p:cNvPr id="6" name="Rectangle 5">
            <a:extLst>
              <a:ext uri="{FF2B5EF4-FFF2-40B4-BE49-F238E27FC236}">
                <a16:creationId xmlns:a16="http://schemas.microsoft.com/office/drawing/2014/main" id="{1568F7F3-8165-8845-94F0-E7224098072E}"/>
              </a:ext>
            </a:extLst>
          </p:cNvPr>
          <p:cNvSpPr/>
          <p:nvPr/>
        </p:nvSpPr>
        <p:spPr>
          <a:xfrm>
            <a:off x="6315048" y="317546"/>
            <a:ext cx="3047993" cy="646331"/>
          </a:xfrm>
          <a:prstGeom prst="rect">
            <a:avLst/>
          </a:prstGeom>
        </p:spPr>
        <p:txBody>
          <a:bodyPr wrap="square">
            <a:spAutoFit/>
          </a:bodyPr>
          <a:lstStyle/>
          <a:p>
            <a:r>
              <a:rPr lang="en-US" u="sng" dirty="0"/>
              <a:t>Hosting Technology</a:t>
            </a:r>
            <a:r>
              <a:rPr lang="en-US" dirty="0"/>
              <a:t>: Cloud &amp; Software as a Service (SaaS)…</a:t>
            </a:r>
            <a:endParaRPr lang="en-US" b="1" dirty="0"/>
          </a:p>
        </p:txBody>
      </p:sp>
      <p:sp>
        <p:nvSpPr>
          <p:cNvPr id="7" name="Rectangle 6">
            <a:extLst>
              <a:ext uri="{FF2B5EF4-FFF2-40B4-BE49-F238E27FC236}">
                <a16:creationId xmlns:a16="http://schemas.microsoft.com/office/drawing/2014/main" id="{7BA0105A-E63C-C942-AC45-E7D5BF335CC9}"/>
              </a:ext>
            </a:extLst>
          </p:cNvPr>
          <p:cNvSpPr/>
          <p:nvPr/>
        </p:nvSpPr>
        <p:spPr>
          <a:xfrm rot="3044438">
            <a:off x="3511113" y="5237115"/>
            <a:ext cx="3151754" cy="1200329"/>
          </a:xfrm>
          <a:prstGeom prst="rect">
            <a:avLst/>
          </a:prstGeom>
        </p:spPr>
        <p:txBody>
          <a:bodyPr wrap="square">
            <a:spAutoFit/>
          </a:bodyPr>
          <a:lstStyle/>
          <a:p>
            <a:r>
              <a:rPr lang="en-US" u="sng" dirty="0"/>
              <a:t>Productivity Technology</a:t>
            </a:r>
            <a:r>
              <a:rPr lang="en-US" dirty="0"/>
              <a:t>: Configuration Management, Source Code Management, Automated Testing…</a:t>
            </a:r>
            <a:endParaRPr lang="en-US" b="1" dirty="0"/>
          </a:p>
        </p:txBody>
      </p:sp>
      <p:sp>
        <p:nvSpPr>
          <p:cNvPr id="8" name="Rectangle 7">
            <a:extLst>
              <a:ext uri="{FF2B5EF4-FFF2-40B4-BE49-F238E27FC236}">
                <a16:creationId xmlns:a16="http://schemas.microsoft.com/office/drawing/2014/main" id="{54DBCF59-8C97-6F47-BDBD-79ADF7A4DA67}"/>
              </a:ext>
            </a:extLst>
          </p:cNvPr>
          <p:cNvSpPr/>
          <p:nvPr/>
        </p:nvSpPr>
        <p:spPr>
          <a:xfrm rot="18320691">
            <a:off x="8942816" y="4664559"/>
            <a:ext cx="3780744" cy="923330"/>
          </a:xfrm>
          <a:prstGeom prst="rect">
            <a:avLst/>
          </a:prstGeom>
        </p:spPr>
        <p:txBody>
          <a:bodyPr wrap="square">
            <a:spAutoFit/>
          </a:bodyPr>
          <a:lstStyle/>
          <a:p>
            <a:r>
              <a:rPr lang="en-US" u="sng" dirty="0"/>
              <a:t>Process</a:t>
            </a:r>
            <a:r>
              <a:rPr lang="en-US" dirty="0"/>
              <a:t>: Agile, Requirements, Project Management, Prioritization, Portfolio Management, Metrics…</a:t>
            </a:r>
          </a:p>
        </p:txBody>
      </p:sp>
      <p:sp>
        <p:nvSpPr>
          <p:cNvPr id="9" name="Rectangle 8">
            <a:extLst>
              <a:ext uri="{FF2B5EF4-FFF2-40B4-BE49-F238E27FC236}">
                <a16:creationId xmlns:a16="http://schemas.microsoft.com/office/drawing/2014/main" id="{A4F62373-A087-8B48-993E-F58F53D066CF}"/>
              </a:ext>
            </a:extLst>
          </p:cNvPr>
          <p:cNvSpPr/>
          <p:nvPr/>
        </p:nvSpPr>
        <p:spPr>
          <a:xfrm>
            <a:off x="577031" y="516835"/>
            <a:ext cx="3047993" cy="923330"/>
          </a:xfrm>
          <a:prstGeom prst="rect">
            <a:avLst/>
          </a:prstGeom>
        </p:spPr>
        <p:txBody>
          <a:bodyPr wrap="square">
            <a:spAutoFit/>
          </a:bodyPr>
          <a:lstStyle/>
          <a:p>
            <a:r>
              <a:rPr lang="en-US" u="sng" dirty="0"/>
              <a:t>People</a:t>
            </a:r>
            <a:r>
              <a:rPr lang="en-US" dirty="0"/>
              <a:t>: Organizations,  Domain Knowledge, Customers, Business Process…</a:t>
            </a:r>
          </a:p>
        </p:txBody>
      </p:sp>
    </p:spTree>
    <p:extLst>
      <p:ext uri="{BB962C8B-B14F-4D97-AF65-F5344CB8AC3E}">
        <p14:creationId xmlns:p14="http://schemas.microsoft.com/office/powerpoint/2010/main" val="1761662479"/>
      </p:ext>
    </p:extLst>
  </p:cSld>
  <p:clrMapOvr>
    <a:masterClrMapping/>
  </p:clrMapOvr>
  <mc:AlternateContent xmlns:mc="http://schemas.openxmlformats.org/markup-compatibility/2006" xmlns:p14="http://schemas.microsoft.com/office/powerpoint/2010/main">
    <mc:Choice Requires="p14">
      <p:transition spd="slow" p14:dur="2000" advTm="190463"/>
    </mc:Choice>
    <mc:Fallback xmlns="">
      <p:transition spd="slow" advTm="19046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63BF8-5EE6-0A40-B4D3-D204E6332381}"/>
              </a:ext>
            </a:extLst>
          </p:cNvPr>
          <p:cNvSpPr>
            <a:spLocks noGrp="1"/>
          </p:cNvSpPr>
          <p:nvPr>
            <p:ph type="ctrTitle"/>
          </p:nvPr>
        </p:nvSpPr>
        <p:spPr/>
        <p:txBody>
          <a:bodyPr/>
          <a:lstStyle/>
          <a:p>
            <a:r>
              <a:rPr lang="en-US" dirty="0"/>
              <a:t>The </a:t>
            </a:r>
            <a:r>
              <a:rPr lang="en-US" b="1" dirty="0"/>
              <a:t>Righteous</a:t>
            </a:r>
            <a:r>
              <a:rPr lang="en-US" dirty="0"/>
              <a:t> Triangle</a:t>
            </a:r>
          </a:p>
        </p:txBody>
      </p:sp>
      <p:sp>
        <p:nvSpPr>
          <p:cNvPr id="3" name="Subtitle 2">
            <a:extLst>
              <a:ext uri="{FF2B5EF4-FFF2-40B4-BE49-F238E27FC236}">
                <a16:creationId xmlns:a16="http://schemas.microsoft.com/office/drawing/2014/main" id="{09870555-0A1B-BA42-A79D-E9C43B2B6EFF}"/>
              </a:ext>
            </a:extLst>
          </p:cNvPr>
          <p:cNvSpPr>
            <a:spLocks noGrp="1"/>
          </p:cNvSpPr>
          <p:nvPr>
            <p:ph type="subTitle" idx="1"/>
          </p:nvPr>
        </p:nvSpPr>
        <p:spPr/>
        <p:txBody>
          <a:bodyPr/>
          <a:lstStyle/>
          <a:p>
            <a:r>
              <a:rPr lang="en-US" dirty="0"/>
              <a:t>Of Software Development</a:t>
            </a:r>
          </a:p>
        </p:txBody>
      </p:sp>
    </p:spTree>
    <p:extLst>
      <p:ext uri="{BB962C8B-B14F-4D97-AF65-F5344CB8AC3E}">
        <p14:creationId xmlns:p14="http://schemas.microsoft.com/office/powerpoint/2010/main" val="6787100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473723" y="963877"/>
            <a:ext cx="3722573" cy="4930246"/>
          </a:xfrm>
        </p:spPr>
        <p:txBody>
          <a:bodyPr>
            <a:normAutofit/>
          </a:bodyPr>
          <a:lstStyle/>
          <a:p>
            <a:pPr algn="r"/>
            <a:r>
              <a:rPr lang="en-US" dirty="0">
                <a:solidFill>
                  <a:schemeClr val="accent1"/>
                </a:solidFill>
              </a:rPr>
              <a:t>People, Process, </a:t>
            </a:r>
            <a:br>
              <a:rPr lang="en-US" dirty="0">
                <a:solidFill>
                  <a:schemeClr val="accent1"/>
                </a:solidFill>
              </a:rPr>
            </a:br>
            <a:r>
              <a:rPr lang="en-US" dirty="0">
                <a:solidFill>
                  <a:schemeClr val="accent1"/>
                </a:solidFill>
              </a:rPr>
              <a:t>and Technology</a:t>
            </a:r>
            <a:br>
              <a:rPr lang="en-US" dirty="0">
                <a:solidFill>
                  <a:schemeClr val="accent1"/>
                </a:solidFill>
              </a:rPr>
            </a:br>
            <a:r>
              <a:rPr lang="en-US" dirty="0">
                <a:solidFill>
                  <a:schemeClr val="accent1"/>
                </a:solidFill>
              </a:rPr>
              <a:t>	</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4976031" y="963877"/>
            <a:ext cx="6377769" cy="4930246"/>
          </a:xfrm>
        </p:spPr>
        <p:txBody>
          <a:bodyPr anchor="ctr">
            <a:normAutofit/>
          </a:bodyPr>
          <a:lstStyle/>
          <a:p>
            <a:pPr marL="0" indent="0">
              <a:buNone/>
            </a:pPr>
            <a:r>
              <a:rPr lang="en-US" sz="2400" b="1" dirty="0"/>
              <a:t>Software Engineering:</a:t>
            </a:r>
          </a:p>
          <a:p>
            <a:pPr marL="0" indent="0">
              <a:spcBef>
                <a:spcPts val="1800"/>
              </a:spcBef>
              <a:buNone/>
            </a:pPr>
            <a:r>
              <a:rPr lang="en-US" sz="2400" u="sng" dirty="0"/>
              <a:t>People</a:t>
            </a:r>
            <a:r>
              <a:rPr lang="en-US" sz="2400" dirty="0"/>
              <a:t>: Teams, Organizations, Processes,  Engagement, Dedication, Leadership, Experience, Domain Knowledge… “the (mythical) Business”</a:t>
            </a:r>
          </a:p>
          <a:p>
            <a:pPr marL="0" indent="0">
              <a:spcBef>
                <a:spcPts val="1800"/>
              </a:spcBef>
              <a:buNone/>
            </a:pPr>
            <a:r>
              <a:rPr lang="en-US" sz="2400" u="sng" dirty="0"/>
              <a:t>Process</a:t>
            </a:r>
            <a:r>
              <a:rPr lang="en-US" sz="2400" dirty="0"/>
              <a:t>: Waterfall/Iterative/Agile, Portfolio Management, Project Management, Funding, Prioritization, and Metrics</a:t>
            </a:r>
          </a:p>
          <a:p>
            <a:pPr marL="0" indent="0">
              <a:spcBef>
                <a:spcPts val="1800"/>
              </a:spcBef>
              <a:buNone/>
            </a:pPr>
            <a:r>
              <a:rPr lang="en-US" sz="2400" u="sng" dirty="0"/>
              <a:t>Technology</a:t>
            </a:r>
            <a:r>
              <a:rPr lang="en-US" sz="2400" dirty="0"/>
              <a:t>: Usability, Architecture, Cloud Hosting, Frameworks, Languages, Scriptable Infrastructure, Configuration Management, and Automated Testing</a:t>
            </a:r>
            <a:endParaRPr lang="en-US" sz="2400" b="1" dirty="0"/>
          </a:p>
          <a:p>
            <a:pPr marL="0" indent="0">
              <a:buNone/>
            </a:pPr>
            <a:endParaRPr lang="en-US" sz="2400" b="1" dirty="0"/>
          </a:p>
        </p:txBody>
      </p:sp>
    </p:spTree>
    <p:extLst>
      <p:ext uri="{BB962C8B-B14F-4D97-AF65-F5344CB8AC3E}">
        <p14:creationId xmlns:p14="http://schemas.microsoft.com/office/powerpoint/2010/main" val="23889905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84014-FD4F-6C47-8CD5-8DD7EFD14571}"/>
              </a:ext>
            </a:extLst>
          </p:cNvPr>
          <p:cNvSpPr>
            <a:spLocks noGrp="1"/>
          </p:cNvSpPr>
          <p:nvPr>
            <p:ph type="title"/>
          </p:nvPr>
        </p:nvSpPr>
        <p:spPr/>
        <p:txBody>
          <a:bodyPr>
            <a:normAutofit/>
          </a:bodyPr>
          <a:lstStyle/>
          <a:p>
            <a:r>
              <a:rPr lang="en-US" sz="3600" dirty="0"/>
              <a:t>The </a:t>
            </a:r>
            <a:r>
              <a:rPr lang="en-US" sz="3600" b="1" dirty="0"/>
              <a:t>Right-</a:t>
            </a:r>
            <a:r>
              <a:rPr lang="en-US" sz="3600" b="1" dirty="0" err="1"/>
              <a:t>eous</a:t>
            </a:r>
            <a:r>
              <a:rPr lang="en-US" sz="3600" dirty="0"/>
              <a:t> Triangle of Software Development</a:t>
            </a:r>
          </a:p>
        </p:txBody>
      </p:sp>
      <p:sp>
        <p:nvSpPr>
          <p:cNvPr id="5" name="Right Triangle 4">
            <a:extLst>
              <a:ext uri="{FF2B5EF4-FFF2-40B4-BE49-F238E27FC236}">
                <a16:creationId xmlns:a16="http://schemas.microsoft.com/office/drawing/2014/main" id="{D4480575-BA4E-FE47-9265-2138A88FE490}"/>
              </a:ext>
            </a:extLst>
          </p:cNvPr>
          <p:cNvSpPr/>
          <p:nvPr/>
        </p:nvSpPr>
        <p:spPr>
          <a:xfrm>
            <a:off x="2392326" y="1871329"/>
            <a:ext cx="7416209" cy="3588489"/>
          </a:xfrm>
          <a:prstGeom prst="rtTriangle">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E49790-FF97-B34D-9A78-48CE4EA98779}"/>
              </a:ext>
            </a:extLst>
          </p:cNvPr>
          <p:cNvSpPr txBox="1"/>
          <p:nvPr/>
        </p:nvSpPr>
        <p:spPr>
          <a:xfrm>
            <a:off x="5773479" y="2875002"/>
            <a:ext cx="2721935" cy="369332"/>
          </a:xfrm>
          <a:prstGeom prst="rect">
            <a:avLst/>
          </a:prstGeom>
          <a:noFill/>
        </p:spPr>
        <p:txBody>
          <a:bodyPr wrap="square" rtlCol="0">
            <a:spAutoFit/>
          </a:bodyPr>
          <a:lstStyle/>
          <a:p>
            <a:r>
              <a:rPr lang="en-US" b="1" dirty="0"/>
              <a:t>People</a:t>
            </a:r>
            <a:r>
              <a:rPr lang="en-US" dirty="0"/>
              <a:t> &amp; Organizations</a:t>
            </a:r>
          </a:p>
        </p:txBody>
      </p:sp>
      <p:sp>
        <p:nvSpPr>
          <p:cNvPr id="7" name="TextBox 6">
            <a:extLst>
              <a:ext uri="{FF2B5EF4-FFF2-40B4-BE49-F238E27FC236}">
                <a16:creationId xmlns:a16="http://schemas.microsoft.com/office/drawing/2014/main" id="{54F65038-2E83-FB4C-B978-8952D50D98FC}"/>
              </a:ext>
            </a:extLst>
          </p:cNvPr>
          <p:cNvSpPr txBox="1"/>
          <p:nvPr/>
        </p:nvSpPr>
        <p:spPr>
          <a:xfrm>
            <a:off x="4735032" y="5704368"/>
            <a:ext cx="2721935" cy="369332"/>
          </a:xfrm>
          <a:prstGeom prst="rect">
            <a:avLst/>
          </a:prstGeom>
          <a:noFill/>
        </p:spPr>
        <p:txBody>
          <a:bodyPr wrap="square" rtlCol="0">
            <a:spAutoFit/>
          </a:bodyPr>
          <a:lstStyle/>
          <a:p>
            <a:r>
              <a:rPr lang="en-US" b="1" dirty="0"/>
              <a:t>Process</a:t>
            </a:r>
            <a:r>
              <a:rPr lang="en-US" dirty="0"/>
              <a:t> &amp; Roles</a:t>
            </a:r>
          </a:p>
        </p:txBody>
      </p:sp>
      <p:sp>
        <p:nvSpPr>
          <p:cNvPr id="8" name="TextBox 7">
            <a:extLst>
              <a:ext uri="{FF2B5EF4-FFF2-40B4-BE49-F238E27FC236}">
                <a16:creationId xmlns:a16="http://schemas.microsoft.com/office/drawing/2014/main" id="{8B5CA776-A117-CD4C-863D-70938182ECC8}"/>
              </a:ext>
            </a:extLst>
          </p:cNvPr>
          <p:cNvSpPr txBox="1"/>
          <p:nvPr/>
        </p:nvSpPr>
        <p:spPr>
          <a:xfrm>
            <a:off x="241004" y="3480907"/>
            <a:ext cx="2721935" cy="369332"/>
          </a:xfrm>
          <a:prstGeom prst="rect">
            <a:avLst/>
          </a:prstGeom>
          <a:noFill/>
        </p:spPr>
        <p:txBody>
          <a:bodyPr wrap="square" rtlCol="0">
            <a:spAutoFit/>
          </a:bodyPr>
          <a:lstStyle/>
          <a:p>
            <a:r>
              <a:rPr lang="en-US" b="1" dirty="0"/>
              <a:t>Technology</a:t>
            </a:r>
            <a:r>
              <a:rPr lang="en-US" dirty="0"/>
              <a:t> &amp; Tools</a:t>
            </a:r>
          </a:p>
        </p:txBody>
      </p:sp>
      <p:sp>
        <p:nvSpPr>
          <p:cNvPr id="23" name="Circular Arrow 22">
            <a:extLst>
              <a:ext uri="{FF2B5EF4-FFF2-40B4-BE49-F238E27FC236}">
                <a16:creationId xmlns:a16="http://schemas.microsoft.com/office/drawing/2014/main" id="{63903416-7BE2-2742-B494-508C336F8098}"/>
              </a:ext>
            </a:extLst>
          </p:cNvPr>
          <p:cNvSpPr/>
          <p:nvPr/>
        </p:nvSpPr>
        <p:spPr>
          <a:xfrm rot="5400000">
            <a:off x="4447067" y="3627162"/>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Circular Arrow 23">
            <a:extLst>
              <a:ext uri="{FF2B5EF4-FFF2-40B4-BE49-F238E27FC236}">
                <a16:creationId xmlns:a16="http://schemas.microsoft.com/office/drawing/2014/main" id="{238ADF2E-D3C4-6245-9E78-5AA5E5078D35}"/>
              </a:ext>
            </a:extLst>
          </p:cNvPr>
          <p:cNvSpPr/>
          <p:nvPr/>
        </p:nvSpPr>
        <p:spPr>
          <a:xfrm rot="16200000">
            <a:off x="4259227" y="3662861"/>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0540929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4951" y="3025490"/>
            <a:ext cx="10013049" cy="807019"/>
          </a:xfrm>
        </p:spPr>
        <p:txBody>
          <a:bodyPr anchor="ctr">
            <a:noAutofit/>
          </a:bodyPr>
          <a:lstStyle/>
          <a:p>
            <a:pPr>
              <a:spcBef>
                <a:spcPts val="300"/>
              </a:spcBef>
            </a:pPr>
            <a:r>
              <a:rPr lang="en-US" sz="4800" dirty="0"/>
              <a:t>Real World Waterfall, </a:t>
            </a:r>
            <a:br>
              <a:rPr lang="en-US" sz="4800" dirty="0"/>
            </a:br>
            <a:r>
              <a:rPr lang="en-US" sz="4800" dirty="0"/>
              <a:t>Iterative, and Agile</a:t>
            </a:r>
          </a:p>
        </p:txBody>
      </p:sp>
    </p:spTree>
    <p:extLst>
      <p:ext uri="{BB962C8B-B14F-4D97-AF65-F5344CB8AC3E}">
        <p14:creationId xmlns:p14="http://schemas.microsoft.com/office/powerpoint/2010/main" val="39682100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84014-FD4F-6C47-8CD5-8DD7EFD14571}"/>
              </a:ext>
            </a:extLst>
          </p:cNvPr>
          <p:cNvSpPr>
            <a:spLocks noGrp="1"/>
          </p:cNvSpPr>
          <p:nvPr>
            <p:ph type="title"/>
          </p:nvPr>
        </p:nvSpPr>
        <p:spPr/>
        <p:txBody>
          <a:bodyPr>
            <a:normAutofit/>
          </a:bodyPr>
          <a:lstStyle/>
          <a:p>
            <a:r>
              <a:rPr lang="en-US" sz="3600" dirty="0"/>
              <a:t>The </a:t>
            </a:r>
            <a:r>
              <a:rPr lang="en-US" sz="3600" b="1" dirty="0"/>
              <a:t>Righteous</a:t>
            </a:r>
            <a:r>
              <a:rPr lang="en-US" sz="3600" dirty="0"/>
              <a:t> Triangle of Software Development</a:t>
            </a:r>
          </a:p>
        </p:txBody>
      </p:sp>
      <p:sp>
        <p:nvSpPr>
          <p:cNvPr id="5" name="Right Triangle 4">
            <a:extLst>
              <a:ext uri="{FF2B5EF4-FFF2-40B4-BE49-F238E27FC236}">
                <a16:creationId xmlns:a16="http://schemas.microsoft.com/office/drawing/2014/main" id="{D4480575-BA4E-FE47-9265-2138A88FE490}"/>
              </a:ext>
            </a:extLst>
          </p:cNvPr>
          <p:cNvSpPr/>
          <p:nvPr/>
        </p:nvSpPr>
        <p:spPr>
          <a:xfrm>
            <a:off x="2392326" y="1871329"/>
            <a:ext cx="7416209" cy="3588489"/>
          </a:xfrm>
          <a:prstGeom prst="rtTriangle">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E49790-FF97-B34D-9A78-48CE4EA98779}"/>
              </a:ext>
            </a:extLst>
          </p:cNvPr>
          <p:cNvSpPr txBox="1"/>
          <p:nvPr/>
        </p:nvSpPr>
        <p:spPr>
          <a:xfrm>
            <a:off x="5773479" y="2875002"/>
            <a:ext cx="2721935" cy="369332"/>
          </a:xfrm>
          <a:prstGeom prst="rect">
            <a:avLst/>
          </a:prstGeom>
          <a:noFill/>
        </p:spPr>
        <p:txBody>
          <a:bodyPr wrap="square" rtlCol="0">
            <a:spAutoFit/>
          </a:bodyPr>
          <a:lstStyle/>
          <a:p>
            <a:r>
              <a:rPr lang="en-US" b="1" dirty="0"/>
              <a:t>People</a:t>
            </a:r>
            <a:r>
              <a:rPr lang="en-US" dirty="0"/>
              <a:t> &amp; Organizations</a:t>
            </a:r>
          </a:p>
        </p:txBody>
      </p:sp>
      <p:sp>
        <p:nvSpPr>
          <p:cNvPr id="7" name="TextBox 6">
            <a:extLst>
              <a:ext uri="{FF2B5EF4-FFF2-40B4-BE49-F238E27FC236}">
                <a16:creationId xmlns:a16="http://schemas.microsoft.com/office/drawing/2014/main" id="{54F65038-2E83-FB4C-B978-8952D50D98FC}"/>
              </a:ext>
            </a:extLst>
          </p:cNvPr>
          <p:cNvSpPr txBox="1"/>
          <p:nvPr/>
        </p:nvSpPr>
        <p:spPr>
          <a:xfrm>
            <a:off x="4735032" y="5704368"/>
            <a:ext cx="2721935" cy="369332"/>
          </a:xfrm>
          <a:prstGeom prst="rect">
            <a:avLst/>
          </a:prstGeom>
          <a:noFill/>
        </p:spPr>
        <p:txBody>
          <a:bodyPr wrap="square" rtlCol="0">
            <a:spAutoFit/>
          </a:bodyPr>
          <a:lstStyle/>
          <a:p>
            <a:r>
              <a:rPr lang="en-US" b="1" dirty="0"/>
              <a:t>Process</a:t>
            </a:r>
            <a:r>
              <a:rPr lang="en-US" dirty="0"/>
              <a:t> &amp; Roles</a:t>
            </a:r>
          </a:p>
        </p:txBody>
      </p:sp>
      <p:sp>
        <p:nvSpPr>
          <p:cNvPr id="8" name="TextBox 7">
            <a:extLst>
              <a:ext uri="{FF2B5EF4-FFF2-40B4-BE49-F238E27FC236}">
                <a16:creationId xmlns:a16="http://schemas.microsoft.com/office/drawing/2014/main" id="{8B5CA776-A117-CD4C-863D-70938182ECC8}"/>
              </a:ext>
            </a:extLst>
          </p:cNvPr>
          <p:cNvSpPr txBox="1"/>
          <p:nvPr/>
        </p:nvSpPr>
        <p:spPr>
          <a:xfrm>
            <a:off x="241004" y="3480907"/>
            <a:ext cx="2721935" cy="369332"/>
          </a:xfrm>
          <a:prstGeom prst="rect">
            <a:avLst/>
          </a:prstGeom>
          <a:noFill/>
        </p:spPr>
        <p:txBody>
          <a:bodyPr wrap="square" rtlCol="0">
            <a:spAutoFit/>
          </a:bodyPr>
          <a:lstStyle/>
          <a:p>
            <a:r>
              <a:rPr lang="en-US" b="1" dirty="0"/>
              <a:t>Technology</a:t>
            </a:r>
            <a:r>
              <a:rPr lang="en-US" dirty="0"/>
              <a:t> &amp; Tools</a:t>
            </a:r>
          </a:p>
        </p:txBody>
      </p:sp>
      <p:sp>
        <p:nvSpPr>
          <p:cNvPr id="23" name="Circular Arrow 22">
            <a:extLst>
              <a:ext uri="{FF2B5EF4-FFF2-40B4-BE49-F238E27FC236}">
                <a16:creationId xmlns:a16="http://schemas.microsoft.com/office/drawing/2014/main" id="{63903416-7BE2-2742-B494-508C336F8098}"/>
              </a:ext>
            </a:extLst>
          </p:cNvPr>
          <p:cNvSpPr/>
          <p:nvPr/>
        </p:nvSpPr>
        <p:spPr>
          <a:xfrm rot="5400000">
            <a:off x="4447067" y="3627162"/>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Circular Arrow 23">
            <a:extLst>
              <a:ext uri="{FF2B5EF4-FFF2-40B4-BE49-F238E27FC236}">
                <a16:creationId xmlns:a16="http://schemas.microsoft.com/office/drawing/2014/main" id="{238ADF2E-D3C4-6245-9E78-5AA5E5078D35}"/>
              </a:ext>
            </a:extLst>
          </p:cNvPr>
          <p:cNvSpPr/>
          <p:nvPr/>
        </p:nvSpPr>
        <p:spPr>
          <a:xfrm rot="16200000">
            <a:off x="4259227" y="3662861"/>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Oval 8">
            <a:extLst>
              <a:ext uri="{FF2B5EF4-FFF2-40B4-BE49-F238E27FC236}">
                <a16:creationId xmlns:a16="http://schemas.microsoft.com/office/drawing/2014/main" id="{08640D13-D749-ED45-B453-629B813D7262}"/>
              </a:ext>
            </a:extLst>
          </p:cNvPr>
          <p:cNvSpPr/>
          <p:nvPr/>
        </p:nvSpPr>
        <p:spPr>
          <a:xfrm>
            <a:off x="4725200" y="5495517"/>
            <a:ext cx="1649820" cy="787296"/>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17892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Autofit/>
          </a:bodyPr>
          <a:lstStyle/>
          <a:p>
            <a:pPr>
              <a:spcBef>
                <a:spcPts val="300"/>
              </a:spcBef>
            </a:pPr>
            <a:r>
              <a:rPr lang="en-US" sz="3600" dirty="0"/>
              <a:t>What is the primary impact of using an Agile SDLC and an application’s Architecture?</a:t>
            </a:r>
          </a:p>
        </p:txBody>
      </p:sp>
    </p:spTree>
    <p:extLst>
      <p:ext uri="{BB962C8B-B14F-4D97-AF65-F5344CB8AC3E}">
        <p14:creationId xmlns:p14="http://schemas.microsoft.com/office/powerpoint/2010/main" val="14899511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Software Engineering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Autofit/>
          </a:bodyPr>
          <a:lstStyle/>
          <a:p>
            <a:pPr marL="0" indent="0">
              <a:spcBef>
                <a:spcPts val="300"/>
              </a:spcBef>
              <a:buNone/>
            </a:pPr>
            <a:r>
              <a:rPr lang="en-US" sz="1800" dirty="0"/>
              <a:t>Agenda for Wednesday, January 22</a:t>
            </a:r>
            <a:r>
              <a:rPr lang="en-US" sz="1800" baseline="30000" dirty="0"/>
              <a:t>nd</a:t>
            </a:r>
            <a:r>
              <a:rPr lang="en-US" sz="1800" dirty="0"/>
              <a:t> at 2pm CT</a:t>
            </a:r>
          </a:p>
          <a:p>
            <a:pPr marL="457200" indent="-457200">
              <a:spcBef>
                <a:spcPts val="300"/>
              </a:spcBef>
              <a:buFont typeface="+mj-lt"/>
              <a:buAutoNum type="arabicPeriod"/>
            </a:pPr>
            <a:r>
              <a:rPr lang="en-US" sz="1800" dirty="0"/>
              <a:t>Friendly Conversation Topic</a:t>
            </a:r>
          </a:p>
          <a:p>
            <a:pPr marL="457200" indent="-457200">
              <a:spcBef>
                <a:spcPts val="300"/>
              </a:spcBef>
              <a:buFont typeface="+mj-lt"/>
              <a:buAutoNum type="arabicPeriod"/>
            </a:pPr>
            <a:r>
              <a:rPr lang="en-US" sz="1800" dirty="0"/>
              <a:t>Prework</a:t>
            </a:r>
          </a:p>
          <a:p>
            <a:pPr marL="457200" indent="-457200">
              <a:spcBef>
                <a:spcPts val="300"/>
              </a:spcBef>
              <a:buFont typeface="+mj-lt"/>
              <a:buAutoNum type="arabicPeriod"/>
            </a:pPr>
            <a:r>
              <a:rPr lang="en-US" sz="1800" dirty="0"/>
              <a:t>Sprint Planning</a:t>
            </a:r>
          </a:p>
          <a:p>
            <a:pPr marL="457200" indent="-457200">
              <a:spcBef>
                <a:spcPts val="300"/>
              </a:spcBef>
              <a:buFont typeface="+mj-lt"/>
              <a:buAutoNum type="arabicPeriod"/>
            </a:pPr>
            <a:r>
              <a:rPr lang="en-US" sz="1800" dirty="0"/>
              <a:t>Software Development Models &amp; Lifecycles</a:t>
            </a:r>
          </a:p>
          <a:p>
            <a:pPr marL="457200" indent="-457200">
              <a:spcBef>
                <a:spcPts val="300"/>
              </a:spcBef>
              <a:buFont typeface="+mj-lt"/>
              <a:buAutoNum type="arabicPeriod"/>
            </a:pPr>
            <a:r>
              <a:rPr lang="en-US" sz="1800" dirty="0"/>
              <a:t>Real World Waterfall, Iterative, and Agile</a:t>
            </a:r>
          </a:p>
          <a:p>
            <a:pPr marL="457200" indent="-457200">
              <a:spcBef>
                <a:spcPts val="300"/>
              </a:spcBef>
              <a:buFont typeface="+mj-lt"/>
              <a:buAutoNum type="arabicPeriod"/>
            </a:pPr>
            <a:r>
              <a:rPr lang="en-US" sz="1800" dirty="0"/>
              <a:t>Scaled Agile</a:t>
            </a:r>
          </a:p>
          <a:p>
            <a:pPr marL="457200" indent="-457200">
              <a:spcBef>
                <a:spcPts val="300"/>
              </a:spcBef>
              <a:buFont typeface="+mj-lt"/>
              <a:buAutoNum type="arabicPeriod"/>
            </a:pPr>
            <a:r>
              <a:rPr lang="en-US" sz="1800" dirty="0"/>
              <a:t>Assignment</a:t>
            </a:r>
          </a:p>
          <a:p>
            <a:pPr marL="457200" indent="-457200">
              <a:spcBef>
                <a:spcPts val="300"/>
              </a:spcBef>
              <a:buFont typeface="+mj-lt"/>
              <a:buAutoNum type="arabicPeriod"/>
            </a:pPr>
            <a:r>
              <a:rPr lang="en-US" sz="1800" dirty="0"/>
              <a:t>Lab</a:t>
            </a:r>
          </a:p>
          <a:p>
            <a:pPr marL="0" indent="0">
              <a:spcBef>
                <a:spcPts val="300"/>
              </a:spcBef>
              <a:buNone/>
            </a:pPr>
            <a:endParaRPr lang="en-US" sz="1800" dirty="0"/>
          </a:p>
          <a:p>
            <a:pPr marL="0" indent="0">
              <a:buNone/>
            </a:pPr>
            <a:r>
              <a:rPr lang="en-US" sz="1800" dirty="0"/>
              <a:t>Discussion &amp; Questions welcome at any time… please be present with no phones or email during our time together</a:t>
            </a:r>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17580555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The Physics of Finding &amp; Fixing Defects</a:t>
            </a:r>
          </a:p>
        </p:txBody>
      </p:sp>
      <p:sp>
        <p:nvSpPr>
          <p:cNvPr id="7" name="Content Placeholder 2"/>
          <p:cNvSpPr>
            <a:spLocks noGrp="1"/>
          </p:cNvSpPr>
          <p:nvPr>
            <p:ph idx="1"/>
          </p:nvPr>
        </p:nvSpPr>
        <p:spPr>
          <a:xfrm>
            <a:off x="838198" y="1525772"/>
            <a:ext cx="10515601" cy="4917558"/>
          </a:xfrm>
        </p:spPr>
        <p:txBody>
          <a:bodyPr>
            <a:normAutofit/>
          </a:bodyPr>
          <a:lstStyle/>
          <a:p>
            <a:pPr marL="0" indent="0">
              <a:buNone/>
            </a:pPr>
            <a:r>
              <a:rPr lang="en-US" sz="2000" dirty="0"/>
              <a:t>The cost of fixing a defect goes up exponentially the more time the defect exist in an application. Defects can be found in any of the follow phases:</a:t>
            </a:r>
          </a:p>
          <a:p>
            <a:pPr marL="457200" indent="-457200">
              <a:buFont typeface="+mj-lt"/>
              <a:buAutoNum type="arabicPeriod"/>
            </a:pPr>
            <a:r>
              <a:rPr lang="en-US" sz="2000" u="sng" dirty="0"/>
              <a:t>Unit Testing</a:t>
            </a:r>
            <a:r>
              <a:rPr lang="en-US" sz="2000" dirty="0"/>
              <a:t>: developer testing  their own code </a:t>
            </a:r>
            <a:r>
              <a:rPr lang="en-US" sz="2000" b="1" dirty="0"/>
              <a:t>(minutes or hours to fix and retest)</a:t>
            </a:r>
          </a:p>
          <a:p>
            <a:pPr marL="457200" indent="-457200">
              <a:buFont typeface="+mj-lt"/>
              <a:buAutoNum type="arabicPeriod"/>
            </a:pPr>
            <a:r>
              <a:rPr lang="en-US" sz="2000" u="sng" dirty="0"/>
              <a:t>Integration Testing:</a:t>
            </a:r>
            <a:r>
              <a:rPr lang="en-US" sz="2000" dirty="0"/>
              <a:t> development team testing their full code </a:t>
            </a:r>
            <a:r>
              <a:rPr lang="en-US" sz="2000" b="1" dirty="0"/>
              <a:t>(hours or days)</a:t>
            </a:r>
          </a:p>
          <a:p>
            <a:pPr marL="457200" indent="-457200">
              <a:buFont typeface="+mj-lt"/>
              <a:buAutoNum type="arabicPeriod"/>
            </a:pPr>
            <a:r>
              <a:rPr lang="en-US" sz="2000" u="sng" dirty="0"/>
              <a:t>System Testing</a:t>
            </a:r>
            <a:r>
              <a:rPr lang="en-US" sz="2000" dirty="0"/>
              <a:t>: multiple development teams testing a full system or systems </a:t>
            </a:r>
            <a:r>
              <a:rPr lang="en-US" sz="2000" b="1" dirty="0"/>
              <a:t>(days or weeks)</a:t>
            </a:r>
          </a:p>
          <a:p>
            <a:pPr marL="457200" indent="-457200">
              <a:buFont typeface="+mj-lt"/>
              <a:buAutoNum type="arabicPeriod"/>
            </a:pPr>
            <a:r>
              <a:rPr lang="en-US" sz="2000" u="sng" dirty="0"/>
              <a:t>User Acceptance Testing</a:t>
            </a:r>
            <a:r>
              <a:rPr lang="en-US" sz="2000" dirty="0"/>
              <a:t>: in a production like environment with system users </a:t>
            </a:r>
            <a:r>
              <a:rPr lang="en-US" sz="2000" b="1" dirty="0"/>
              <a:t>(days, weeks, or months)</a:t>
            </a:r>
          </a:p>
          <a:p>
            <a:pPr marL="457200" indent="-457200">
              <a:buFont typeface="+mj-lt"/>
              <a:buAutoNum type="arabicPeriod"/>
            </a:pPr>
            <a:r>
              <a:rPr lang="en-US" sz="2000" u="sng" dirty="0"/>
              <a:t>Production</a:t>
            </a:r>
            <a:r>
              <a:rPr lang="en-US" sz="2000" dirty="0"/>
              <a:t>: in production found by real users </a:t>
            </a:r>
            <a:r>
              <a:rPr lang="en-US" sz="2000" b="1" dirty="0"/>
              <a:t>(weeks, months, years, or maybe never)</a:t>
            </a:r>
          </a:p>
          <a:p>
            <a:pPr marL="0" indent="0">
              <a:buNone/>
            </a:pPr>
            <a:endParaRPr lang="en-US" sz="2000" dirty="0"/>
          </a:p>
          <a:p>
            <a:pPr marL="0" indent="0">
              <a:buNone/>
            </a:pPr>
            <a:endParaRPr lang="en-US" sz="2000" dirty="0"/>
          </a:p>
          <a:p>
            <a:pPr marL="0" indent="0">
              <a:buNone/>
            </a:pPr>
            <a:r>
              <a:rPr lang="en-US" sz="2000" u="sng" dirty="0"/>
              <a:t>Performance testing</a:t>
            </a:r>
            <a:r>
              <a:rPr lang="en-US" sz="2000" dirty="0"/>
              <a:t>: testing performance at the Unit, Integration, System level, and/or in production (depends)</a:t>
            </a:r>
          </a:p>
          <a:p>
            <a:pPr marL="0" indent="0">
              <a:buNone/>
            </a:pPr>
            <a:r>
              <a:rPr lang="en-US" sz="2000" u="sng" dirty="0"/>
              <a:t>Validation testing</a:t>
            </a:r>
            <a:r>
              <a:rPr lang="en-US" sz="2000" dirty="0"/>
              <a:t>: historically on been found primarily in production</a:t>
            </a:r>
          </a:p>
          <a:p>
            <a:pPr marL="0" indent="0">
              <a:buNone/>
            </a:pPr>
            <a:endParaRPr lang="en-US" sz="2000" dirty="0"/>
          </a:p>
        </p:txBody>
      </p:sp>
    </p:spTree>
    <p:extLst>
      <p:ext uri="{BB962C8B-B14F-4D97-AF65-F5344CB8AC3E}">
        <p14:creationId xmlns:p14="http://schemas.microsoft.com/office/powerpoint/2010/main" val="20601781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Object-Oriented Programming within Various Development Methodologies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2334" y="1690688"/>
            <a:ext cx="8147331" cy="4888399"/>
          </a:xfrm>
          <a:prstGeom prst="rect">
            <a:avLst/>
          </a:prstGeom>
        </p:spPr>
      </p:pic>
      <p:sp>
        <p:nvSpPr>
          <p:cNvPr id="11" name="Arrow: Down 10"/>
          <p:cNvSpPr/>
          <p:nvPr/>
        </p:nvSpPr>
        <p:spPr>
          <a:xfrm>
            <a:off x="4653422" y="1997053"/>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Arrow: Down 11"/>
          <p:cNvSpPr/>
          <p:nvPr/>
        </p:nvSpPr>
        <p:spPr>
          <a:xfrm>
            <a:off x="5508411" y="1997052"/>
            <a:ext cx="565426" cy="309217"/>
          </a:xfrm>
          <a:prstGeom prst="downArrow">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Arrow: Down 12"/>
          <p:cNvSpPr/>
          <p:nvPr/>
        </p:nvSpPr>
        <p:spPr>
          <a:xfrm>
            <a:off x="6363400" y="1997051"/>
            <a:ext cx="565426" cy="309217"/>
          </a:xfrm>
          <a:prstGeom prst="downArrow">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Arrow: Down 13"/>
          <p:cNvSpPr/>
          <p:nvPr/>
        </p:nvSpPr>
        <p:spPr>
          <a:xfrm rot="13859032">
            <a:off x="4277720" y="4545474"/>
            <a:ext cx="565426" cy="309217"/>
          </a:xfrm>
          <a:prstGeom prst="downArrow">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Arrow: Down 14"/>
          <p:cNvSpPr/>
          <p:nvPr/>
        </p:nvSpPr>
        <p:spPr>
          <a:xfrm rot="13859032">
            <a:off x="6080687" y="4545476"/>
            <a:ext cx="565426" cy="309217"/>
          </a:xfrm>
          <a:prstGeom prst="downArrow">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Arrow: Down 15"/>
          <p:cNvSpPr/>
          <p:nvPr/>
        </p:nvSpPr>
        <p:spPr>
          <a:xfrm rot="13859032">
            <a:off x="7861032" y="4545473"/>
            <a:ext cx="565426" cy="309217"/>
          </a:xfrm>
          <a:prstGeom prst="downArrow">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Arrow: Down 12">
            <a:extLst>
              <a:ext uri="{FF2B5EF4-FFF2-40B4-BE49-F238E27FC236}">
                <a16:creationId xmlns:a16="http://schemas.microsoft.com/office/drawing/2014/main" id="{B1D6BAE9-338D-694A-A006-E1C5C287C8E4}"/>
              </a:ext>
            </a:extLst>
          </p:cNvPr>
          <p:cNvSpPr/>
          <p:nvPr/>
        </p:nvSpPr>
        <p:spPr>
          <a:xfrm rot="1812138">
            <a:off x="9277199" y="2043349"/>
            <a:ext cx="565426" cy="309217"/>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Arrow: Down 12">
            <a:extLst>
              <a:ext uri="{FF2B5EF4-FFF2-40B4-BE49-F238E27FC236}">
                <a16:creationId xmlns:a16="http://schemas.microsoft.com/office/drawing/2014/main" id="{8155F247-145B-2044-8FB7-5BF05B6CCA8B}"/>
              </a:ext>
            </a:extLst>
          </p:cNvPr>
          <p:cNvSpPr/>
          <p:nvPr/>
        </p:nvSpPr>
        <p:spPr>
          <a:xfrm rot="13649100">
            <a:off x="5194514" y="5012703"/>
            <a:ext cx="565426" cy="309217"/>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Arrow: Down 12">
            <a:extLst>
              <a:ext uri="{FF2B5EF4-FFF2-40B4-BE49-F238E27FC236}">
                <a16:creationId xmlns:a16="http://schemas.microsoft.com/office/drawing/2014/main" id="{8509031B-6184-BD4B-953A-5EB002827451}"/>
              </a:ext>
            </a:extLst>
          </p:cNvPr>
          <p:cNvSpPr/>
          <p:nvPr/>
        </p:nvSpPr>
        <p:spPr>
          <a:xfrm rot="13649100">
            <a:off x="6988678" y="5012705"/>
            <a:ext cx="565426" cy="309217"/>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Arrow: Down 12">
            <a:extLst>
              <a:ext uri="{FF2B5EF4-FFF2-40B4-BE49-F238E27FC236}">
                <a16:creationId xmlns:a16="http://schemas.microsoft.com/office/drawing/2014/main" id="{B93FD1FF-2070-F246-96EC-A064DDB0DB9A}"/>
              </a:ext>
            </a:extLst>
          </p:cNvPr>
          <p:cNvSpPr/>
          <p:nvPr/>
        </p:nvSpPr>
        <p:spPr>
          <a:xfrm rot="13649100">
            <a:off x="8782841" y="5078293"/>
            <a:ext cx="565426" cy="309217"/>
          </a:xfrm>
          <a:prstGeom prst="down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8811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p:cTn id="14" dur="500" fill="hold"/>
                                        <p:tgtEl>
                                          <p:spTgt spid="12"/>
                                        </p:tgtEl>
                                        <p:attrNameLst>
                                          <p:attrName>ppt_w</p:attrName>
                                        </p:attrNameLst>
                                      </p:cBhvr>
                                      <p:tavLst>
                                        <p:tav tm="0">
                                          <p:val>
                                            <p:fltVal val="0"/>
                                          </p:val>
                                        </p:tav>
                                        <p:tav tm="100000">
                                          <p:val>
                                            <p:strVal val="#ppt_w"/>
                                          </p:val>
                                        </p:tav>
                                      </p:tavLst>
                                    </p:anim>
                                    <p:anim calcmode="lin" valueType="num">
                                      <p:cBhvr>
                                        <p:cTn id="15" dur="500" fill="hold"/>
                                        <p:tgtEl>
                                          <p:spTgt spid="12"/>
                                        </p:tgtEl>
                                        <p:attrNameLst>
                                          <p:attrName>ppt_h</p:attrName>
                                        </p:attrNameLst>
                                      </p:cBhvr>
                                      <p:tavLst>
                                        <p:tav tm="0">
                                          <p:val>
                                            <p:fltVal val="0"/>
                                          </p:val>
                                        </p:tav>
                                        <p:tav tm="100000">
                                          <p:val>
                                            <p:strVal val="#ppt_h"/>
                                          </p:val>
                                        </p:tav>
                                      </p:tavLst>
                                    </p:anim>
                                    <p:animEffect transition="in" filter="fade">
                                      <p:cBhvr>
                                        <p:cTn id="16" dur="500"/>
                                        <p:tgtEl>
                                          <p:spTgt spid="12"/>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exit" presetSubtype="0" fill="hold" grpId="1" nodeType="clickEffect">
                                  <p:stCondLst>
                                    <p:cond delay="0"/>
                                  </p:stCondLst>
                                  <p:childTnLst>
                                    <p:set>
                                      <p:cBhvr>
                                        <p:cTn id="27" dur="1" fill="hold">
                                          <p:stCondLst>
                                            <p:cond delay="0"/>
                                          </p:stCondLst>
                                        </p:cTn>
                                        <p:tgtEl>
                                          <p:spTgt spid="11"/>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 presetClass="exit" presetSubtype="0" fill="hold" grpId="1" nodeType="clickEffect">
                                  <p:stCondLst>
                                    <p:cond delay="0"/>
                                  </p:stCondLst>
                                  <p:childTnLst>
                                    <p:set>
                                      <p:cBhvr>
                                        <p:cTn id="31" dur="1" fill="hold">
                                          <p:stCondLst>
                                            <p:cond delay="0"/>
                                          </p:stCondLst>
                                        </p:cTn>
                                        <p:tgtEl>
                                          <p:spTgt spid="12"/>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grpId="0" nodeType="clickEffect">
                                  <p:stCondLst>
                                    <p:cond delay="0"/>
                                  </p:stCondLst>
                                  <p:childTnLst>
                                    <p:set>
                                      <p:cBhvr>
                                        <p:cTn id="35" dur="1" fill="hold">
                                          <p:stCondLst>
                                            <p:cond delay="0"/>
                                          </p:stCondLst>
                                        </p:cTn>
                                        <p:tgtEl>
                                          <p:spTgt spid="14"/>
                                        </p:tgtEl>
                                        <p:attrNameLst>
                                          <p:attrName>style.visibility</p:attrName>
                                        </p:attrNameLst>
                                      </p:cBhvr>
                                      <p:to>
                                        <p:strVal val="visible"/>
                                      </p:to>
                                    </p:set>
                                    <p:anim calcmode="lin" valueType="num">
                                      <p:cBhvr>
                                        <p:cTn id="36" dur="500" fill="hold"/>
                                        <p:tgtEl>
                                          <p:spTgt spid="14"/>
                                        </p:tgtEl>
                                        <p:attrNameLst>
                                          <p:attrName>ppt_w</p:attrName>
                                        </p:attrNameLst>
                                      </p:cBhvr>
                                      <p:tavLst>
                                        <p:tav tm="0">
                                          <p:val>
                                            <p:fltVal val="0"/>
                                          </p:val>
                                        </p:tav>
                                        <p:tav tm="100000">
                                          <p:val>
                                            <p:strVal val="#ppt_w"/>
                                          </p:val>
                                        </p:tav>
                                      </p:tavLst>
                                    </p:anim>
                                    <p:anim calcmode="lin" valueType="num">
                                      <p:cBhvr>
                                        <p:cTn id="37" dur="500" fill="hold"/>
                                        <p:tgtEl>
                                          <p:spTgt spid="14"/>
                                        </p:tgtEl>
                                        <p:attrNameLst>
                                          <p:attrName>ppt_h</p:attrName>
                                        </p:attrNameLst>
                                      </p:cBhvr>
                                      <p:tavLst>
                                        <p:tav tm="0">
                                          <p:val>
                                            <p:fltVal val="0"/>
                                          </p:val>
                                        </p:tav>
                                        <p:tav tm="100000">
                                          <p:val>
                                            <p:strVal val="#ppt_h"/>
                                          </p:val>
                                        </p:tav>
                                      </p:tavLst>
                                    </p:anim>
                                    <p:animEffect transition="in" filter="fade">
                                      <p:cBhvr>
                                        <p:cTn id="38" dur="500"/>
                                        <p:tgtEl>
                                          <p:spTgt spid="14"/>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15"/>
                                        </p:tgtEl>
                                        <p:attrNameLst>
                                          <p:attrName>style.visibility</p:attrName>
                                        </p:attrNameLst>
                                      </p:cBhvr>
                                      <p:to>
                                        <p:strVal val="visible"/>
                                      </p:to>
                                    </p:set>
                                    <p:anim calcmode="lin" valueType="num">
                                      <p:cBhvr>
                                        <p:cTn id="41" dur="500" fill="hold"/>
                                        <p:tgtEl>
                                          <p:spTgt spid="15"/>
                                        </p:tgtEl>
                                        <p:attrNameLst>
                                          <p:attrName>ppt_w</p:attrName>
                                        </p:attrNameLst>
                                      </p:cBhvr>
                                      <p:tavLst>
                                        <p:tav tm="0">
                                          <p:val>
                                            <p:fltVal val="0"/>
                                          </p:val>
                                        </p:tav>
                                        <p:tav tm="100000">
                                          <p:val>
                                            <p:strVal val="#ppt_w"/>
                                          </p:val>
                                        </p:tav>
                                      </p:tavLst>
                                    </p:anim>
                                    <p:anim calcmode="lin" valueType="num">
                                      <p:cBhvr>
                                        <p:cTn id="42" dur="500" fill="hold"/>
                                        <p:tgtEl>
                                          <p:spTgt spid="15"/>
                                        </p:tgtEl>
                                        <p:attrNameLst>
                                          <p:attrName>ppt_h</p:attrName>
                                        </p:attrNameLst>
                                      </p:cBhvr>
                                      <p:tavLst>
                                        <p:tav tm="0">
                                          <p:val>
                                            <p:fltVal val="0"/>
                                          </p:val>
                                        </p:tav>
                                        <p:tav tm="100000">
                                          <p:val>
                                            <p:strVal val="#ppt_h"/>
                                          </p:val>
                                        </p:tav>
                                      </p:tavLst>
                                    </p:anim>
                                    <p:animEffect transition="in" filter="fade">
                                      <p:cBhvr>
                                        <p:cTn id="43" dur="500"/>
                                        <p:tgtEl>
                                          <p:spTgt spid="15"/>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16"/>
                                        </p:tgtEl>
                                        <p:attrNameLst>
                                          <p:attrName>style.visibility</p:attrName>
                                        </p:attrNameLst>
                                      </p:cBhvr>
                                      <p:to>
                                        <p:strVal val="visible"/>
                                      </p:to>
                                    </p:set>
                                    <p:anim calcmode="lin" valueType="num">
                                      <p:cBhvr>
                                        <p:cTn id="46" dur="500" fill="hold"/>
                                        <p:tgtEl>
                                          <p:spTgt spid="16"/>
                                        </p:tgtEl>
                                        <p:attrNameLst>
                                          <p:attrName>ppt_w</p:attrName>
                                        </p:attrNameLst>
                                      </p:cBhvr>
                                      <p:tavLst>
                                        <p:tav tm="0">
                                          <p:val>
                                            <p:fltVal val="0"/>
                                          </p:val>
                                        </p:tav>
                                        <p:tav tm="100000">
                                          <p:val>
                                            <p:strVal val="#ppt_w"/>
                                          </p:val>
                                        </p:tav>
                                      </p:tavLst>
                                    </p:anim>
                                    <p:anim calcmode="lin" valueType="num">
                                      <p:cBhvr>
                                        <p:cTn id="47" dur="500" fill="hold"/>
                                        <p:tgtEl>
                                          <p:spTgt spid="16"/>
                                        </p:tgtEl>
                                        <p:attrNameLst>
                                          <p:attrName>ppt_h</p:attrName>
                                        </p:attrNameLst>
                                      </p:cBhvr>
                                      <p:tavLst>
                                        <p:tav tm="0">
                                          <p:val>
                                            <p:fltVal val="0"/>
                                          </p:val>
                                        </p:tav>
                                        <p:tav tm="100000">
                                          <p:val>
                                            <p:strVal val="#ppt_h"/>
                                          </p:val>
                                        </p:tav>
                                      </p:tavLst>
                                    </p:anim>
                                    <p:animEffect transition="in" filter="fade">
                                      <p:cBhvr>
                                        <p:cTn id="48" dur="500"/>
                                        <p:tgtEl>
                                          <p:spTgt spid="16"/>
                                        </p:tgtEl>
                                      </p:cBhvr>
                                    </p:animEffect>
                                  </p:childTnLst>
                                </p:cTn>
                              </p:par>
                            </p:childTnLst>
                          </p:cTn>
                        </p:par>
                      </p:childTnLst>
                    </p:cTn>
                  </p:par>
                  <p:par>
                    <p:cTn id="49" fill="hold">
                      <p:stCondLst>
                        <p:cond delay="indefinite"/>
                      </p:stCondLst>
                      <p:childTnLst>
                        <p:par>
                          <p:cTn id="50" fill="hold">
                            <p:stCondLst>
                              <p:cond delay="0"/>
                            </p:stCondLst>
                            <p:childTnLst>
                              <p:par>
                                <p:cTn id="51" presetID="53" presetClass="entr" presetSubtype="16" fill="hold" grpId="0" nodeType="clickEffect">
                                  <p:stCondLst>
                                    <p:cond delay="0"/>
                                  </p:stCondLst>
                                  <p:childTnLst>
                                    <p:set>
                                      <p:cBhvr>
                                        <p:cTn id="52" dur="1" fill="hold">
                                          <p:stCondLst>
                                            <p:cond delay="0"/>
                                          </p:stCondLst>
                                        </p:cTn>
                                        <p:tgtEl>
                                          <p:spTgt spid="10"/>
                                        </p:tgtEl>
                                        <p:attrNameLst>
                                          <p:attrName>style.visibility</p:attrName>
                                        </p:attrNameLst>
                                      </p:cBhvr>
                                      <p:to>
                                        <p:strVal val="visible"/>
                                      </p:to>
                                    </p:set>
                                    <p:anim calcmode="lin" valueType="num">
                                      <p:cBhvr>
                                        <p:cTn id="53" dur="500" fill="hold"/>
                                        <p:tgtEl>
                                          <p:spTgt spid="10"/>
                                        </p:tgtEl>
                                        <p:attrNameLst>
                                          <p:attrName>ppt_w</p:attrName>
                                        </p:attrNameLst>
                                      </p:cBhvr>
                                      <p:tavLst>
                                        <p:tav tm="0">
                                          <p:val>
                                            <p:fltVal val="0"/>
                                          </p:val>
                                        </p:tav>
                                        <p:tav tm="100000">
                                          <p:val>
                                            <p:strVal val="#ppt_w"/>
                                          </p:val>
                                        </p:tav>
                                      </p:tavLst>
                                    </p:anim>
                                    <p:anim calcmode="lin" valueType="num">
                                      <p:cBhvr>
                                        <p:cTn id="54" dur="500" fill="hold"/>
                                        <p:tgtEl>
                                          <p:spTgt spid="10"/>
                                        </p:tgtEl>
                                        <p:attrNameLst>
                                          <p:attrName>ppt_h</p:attrName>
                                        </p:attrNameLst>
                                      </p:cBhvr>
                                      <p:tavLst>
                                        <p:tav tm="0">
                                          <p:val>
                                            <p:fltVal val="0"/>
                                          </p:val>
                                        </p:tav>
                                        <p:tav tm="100000">
                                          <p:val>
                                            <p:strVal val="#ppt_h"/>
                                          </p:val>
                                        </p:tav>
                                      </p:tavLst>
                                    </p:anim>
                                    <p:animEffect transition="in" filter="fade">
                                      <p:cBhvr>
                                        <p:cTn id="55" dur="500"/>
                                        <p:tgtEl>
                                          <p:spTgt spid="10"/>
                                        </p:tgtEl>
                                      </p:cBhvr>
                                    </p:animEffect>
                                  </p:childTnLst>
                                </p:cTn>
                              </p:par>
                            </p:childTnLst>
                          </p:cTn>
                        </p:par>
                      </p:childTnLst>
                    </p:cTn>
                  </p:par>
                  <p:par>
                    <p:cTn id="56" fill="hold">
                      <p:stCondLst>
                        <p:cond delay="indefinite"/>
                      </p:stCondLst>
                      <p:childTnLst>
                        <p:par>
                          <p:cTn id="57" fill="hold">
                            <p:stCondLst>
                              <p:cond delay="0"/>
                            </p:stCondLst>
                            <p:childTnLst>
                              <p:par>
                                <p:cTn id="58" presetID="53" presetClass="entr" presetSubtype="16" fill="hold" grpId="0" nodeType="clickEffect">
                                  <p:stCondLst>
                                    <p:cond delay="0"/>
                                  </p:stCondLst>
                                  <p:childTnLst>
                                    <p:set>
                                      <p:cBhvr>
                                        <p:cTn id="59" dur="1" fill="hold">
                                          <p:stCondLst>
                                            <p:cond delay="0"/>
                                          </p:stCondLst>
                                        </p:cTn>
                                        <p:tgtEl>
                                          <p:spTgt spid="17"/>
                                        </p:tgtEl>
                                        <p:attrNameLst>
                                          <p:attrName>style.visibility</p:attrName>
                                        </p:attrNameLst>
                                      </p:cBhvr>
                                      <p:to>
                                        <p:strVal val="visible"/>
                                      </p:to>
                                    </p:set>
                                    <p:anim calcmode="lin" valueType="num">
                                      <p:cBhvr>
                                        <p:cTn id="60" dur="500" fill="hold"/>
                                        <p:tgtEl>
                                          <p:spTgt spid="17"/>
                                        </p:tgtEl>
                                        <p:attrNameLst>
                                          <p:attrName>ppt_w</p:attrName>
                                        </p:attrNameLst>
                                      </p:cBhvr>
                                      <p:tavLst>
                                        <p:tav tm="0">
                                          <p:val>
                                            <p:fltVal val="0"/>
                                          </p:val>
                                        </p:tav>
                                        <p:tav tm="100000">
                                          <p:val>
                                            <p:strVal val="#ppt_w"/>
                                          </p:val>
                                        </p:tav>
                                      </p:tavLst>
                                    </p:anim>
                                    <p:anim calcmode="lin" valueType="num">
                                      <p:cBhvr>
                                        <p:cTn id="61" dur="500" fill="hold"/>
                                        <p:tgtEl>
                                          <p:spTgt spid="17"/>
                                        </p:tgtEl>
                                        <p:attrNameLst>
                                          <p:attrName>ppt_h</p:attrName>
                                        </p:attrNameLst>
                                      </p:cBhvr>
                                      <p:tavLst>
                                        <p:tav tm="0">
                                          <p:val>
                                            <p:fltVal val="0"/>
                                          </p:val>
                                        </p:tav>
                                        <p:tav tm="100000">
                                          <p:val>
                                            <p:strVal val="#ppt_h"/>
                                          </p:val>
                                        </p:tav>
                                      </p:tavLst>
                                    </p:anim>
                                    <p:animEffect transition="in" filter="fade">
                                      <p:cBhvr>
                                        <p:cTn id="62" dur="500"/>
                                        <p:tgtEl>
                                          <p:spTgt spid="17"/>
                                        </p:tgtEl>
                                      </p:cBhvr>
                                    </p:animEffect>
                                  </p:childTnLst>
                                </p:cTn>
                              </p:par>
                            </p:childTnLst>
                          </p:cTn>
                        </p:par>
                      </p:childTnLst>
                    </p:cTn>
                  </p:par>
                  <p:par>
                    <p:cTn id="63" fill="hold">
                      <p:stCondLst>
                        <p:cond delay="indefinite"/>
                      </p:stCondLst>
                      <p:childTnLst>
                        <p:par>
                          <p:cTn id="64" fill="hold">
                            <p:stCondLst>
                              <p:cond delay="0"/>
                            </p:stCondLst>
                            <p:childTnLst>
                              <p:par>
                                <p:cTn id="65" presetID="53" presetClass="entr" presetSubtype="16" fill="hold" grpId="0" nodeType="clickEffect">
                                  <p:stCondLst>
                                    <p:cond delay="0"/>
                                  </p:stCondLst>
                                  <p:childTnLst>
                                    <p:set>
                                      <p:cBhvr>
                                        <p:cTn id="66" dur="1" fill="hold">
                                          <p:stCondLst>
                                            <p:cond delay="0"/>
                                          </p:stCondLst>
                                        </p:cTn>
                                        <p:tgtEl>
                                          <p:spTgt spid="18"/>
                                        </p:tgtEl>
                                        <p:attrNameLst>
                                          <p:attrName>style.visibility</p:attrName>
                                        </p:attrNameLst>
                                      </p:cBhvr>
                                      <p:to>
                                        <p:strVal val="visible"/>
                                      </p:to>
                                    </p:set>
                                    <p:anim calcmode="lin" valueType="num">
                                      <p:cBhvr>
                                        <p:cTn id="67" dur="500" fill="hold"/>
                                        <p:tgtEl>
                                          <p:spTgt spid="18"/>
                                        </p:tgtEl>
                                        <p:attrNameLst>
                                          <p:attrName>ppt_w</p:attrName>
                                        </p:attrNameLst>
                                      </p:cBhvr>
                                      <p:tavLst>
                                        <p:tav tm="0">
                                          <p:val>
                                            <p:fltVal val="0"/>
                                          </p:val>
                                        </p:tav>
                                        <p:tav tm="100000">
                                          <p:val>
                                            <p:strVal val="#ppt_w"/>
                                          </p:val>
                                        </p:tav>
                                      </p:tavLst>
                                    </p:anim>
                                    <p:anim calcmode="lin" valueType="num">
                                      <p:cBhvr>
                                        <p:cTn id="68" dur="500" fill="hold"/>
                                        <p:tgtEl>
                                          <p:spTgt spid="18"/>
                                        </p:tgtEl>
                                        <p:attrNameLst>
                                          <p:attrName>ppt_h</p:attrName>
                                        </p:attrNameLst>
                                      </p:cBhvr>
                                      <p:tavLst>
                                        <p:tav tm="0">
                                          <p:val>
                                            <p:fltVal val="0"/>
                                          </p:val>
                                        </p:tav>
                                        <p:tav tm="100000">
                                          <p:val>
                                            <p:strVal val="#ppt_h"/>
                                          </p:val>
                                        </p:tav>
                                      </p:tavLst>
                                    </p:anim>
                                    <p:animEffect transition="in" filter="fade">
                                      <p:cBhvr>
                                        <p:cTn id="69" dur="500"/>
                                        <p:tgtEl>
                                          <p:spTgt spid="18"/>
                                        </p:tgtEl>
                                      </p:cBhvr>
                                    </p:animEffect>
                                  </p:childTnLst>
                                </p:cTn>
                              </p:par>
                            </p:childTnLst>
                          </p:cTn>
                        </p:par>
                      </p:childTnLst>
                    </p:cTn>
                  </p:par>
                  <p:par>
                    <p:cTn id="70" fill="hold">
                      <p:stCondLst>
                        <p:cond delay="indefinite"/>
                      </p:stCondLst>
                      <p:childTnLst>
                        <p:par>
                          <p:cTn id="71" fill="hold">
                            <p:stCondLst>
                              <p:cond delay="0"/>
                            </p:stCondLst>
                            <p:childTnLst>
                              <p:par>
                                <p:cTn id="72" presetID="53" presetClass="entr" presetSubtype="16" fill="hold" grpId="0" nodeType="clickEffect">
                                  <p:stCondLst>
                                    <p:cond delay="0"/>
                                  </p:stCondLst>
                                  <p:childTnLst>
                                    <p:set>
                                      <p:cBhvr>
                                        <p:cTn id="73" dur="1" fill="hold">
                                          <p:stCondLst>
                                            <p:cond delay="0"/>
                                          </p:stCondLst>
                                        </p:cTn>
                                        <p:tgtEl>
                                          <p:spTgt spid="19"/>
                                        </p:tgtEl>
                                        <p:attrNameLst>
                                          <p:attrName>style.visibility</p:attrName>
                                        </p:attrNameLst>
                                      </p:cBhvr>
                                      <p:to>
                                        <p:strVal val="visible"/>
                                      </p:to>
                                    </p:set>
                                    <p:anim calcmode="lin" valueType="num">
                                      <p:cBhvr>
                                        <p:cTn id="74" dur="500" fill="hold"/>
                                        <p:tgtEl>
                                          <p:spTgt spid="19"/>
                                        </p:tgtEl>
                                        <p:attrNameLst>
                                          <p:attrName>ppt_w</p:attrName>
                                        </p:attrNameLst>
                                      </p:cBhvr>
                                      <p:tavLst>
                                        <p:tav tm="0">
                                          <p:val>
                                            <p:fltVal val="0"/>
                                          </p:val>
                                        </p:tav>
                                        <p:tav tm="100000">
                                          <p:val>
                                            <p:strVal val="#ppt_w"/>
                                          </p:val>
                                        </p:tav>
                                      </p:tavLst>
                                    </p:anim>
                                    <p:anim calcmode="lin" valueType="num">
                                      <p:cBhvr>
                                        <p:cTn id="75" dur="500" fill="hold"/>
                                        <p:tgtEl>
                                          <p:spTgt spid="19"/>
                                        </p:tgtEl>
                                        <p:attrNameLst>
                                          <p:attrName>ppt_h</p:attrName>
                                        </p:attrNameLst>
                                      </p:cBhvr>
                                      <p:tavLst>
                                        <p:tav tm="0">
                                          <p:val>
                                            <p:fltVal val="0"/>
                                          </p:val>
                                        </p:tav>
                                        <p:tav tm="100000">
                                          <p:val>
                                            <p:strVal val="#ppt_h"/>
                                          </p:val>
                                        </p:tav>
                                      </p:tavLst>
                                    </p:anim>
                                    <p:animEffect transition="in" filter="fade">
                                      <p:cBhvr>
                                        <p:cTn id="7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2" grpId="0" animBg="1"/>
      <p:bldP spid="12" grpId="1" animBg="1"/>
      <p:bldP spid="13" grpId="0" animBg="1"/>
      <p:bldP spid="14" grpId="0" animBg="1"/>
      <p:bldP spid="15" grpId="0" animBg="1"/>
      <p:bldP spid="16" grpId="0" animBg="1"/>
      <p:bldP spid="10" grpId="0" animBg="1"/>
      <p:bldP spid="17" grpId="0" animBg="1"/>
      <p:bldP spid="18" grpId="0" animBg="1"/>
      <p:bldP spid="1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Autofit/>
          </a:bodyPr>
          <a:lstStyle/>
          <a:p>
            <a:pPr>
              <a:spcBef>
                <a:spcPts val="300"/>
              </a:spcBef>
            </a:pPr>
            <a:r>
              <a:rPr lang="en-US" sz="3600" dirty="0"/>
              <a:t>Where does RUP and Spiral fit in the industry?</a:t>
            </a:r>
          </a:p>
        </p:txBody>
      </p:sp>
    </p:spTree>
    <p:extLst>
      <p:ext uri="{BB962C8B-B14F-4D97-AF65-F5344CB8AC3E}">
        <p14:creationId xmlns:p14="http://schemas.microsoft.com/office/powerpoint/2010/main" val="23020512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25798"/>
            <a:ext cx="10515600" cy="692398"/>
          </a:xfrm>
        </p:spPr>
        <p:txBody>
          <a:bodyPr anchor="ctr">
            <a:normAutofit/>
          </a:bodyPr>
          <a:lstStyle/>
          <a:p>
            <a:r>
              <a:rPr lang="en-US" sz="3200" dirty="0">
                <a:hlinkClick r:id="rId3"/>
              </a:rPr>
              <a:t>Waterfall</a:t>
            </a:r>
            <a:r>
              <a:rPr lang="en-US" sz="3200" dirty="0"/>
              <a:t> vs </a:t>
            </a:r>
            <a:r>
              <a:rPr lang="en-US" sz="3200" dirty="0">
                <a:hlinkClick r:id="rId4"/>
              </a:rPr>
              <a:t>Iterative</a:t>
            </a:r>
            <a:r>
              <a:rPr lang="en-US" sz="3200" dirty="0"/>
              <a:t> vs </a:t>
            </a:r>
            <a:r>
              <a:rPr lang="en-US" sz="3200" dirty="0">
                <a:hlinkClick r:id="rId5"/>
              </a:rPr>
              <a:t>Agile</a:t>
            </a:r>
            <a:endParaRPr lang="en-US" sz="3200" dirty="0"/>
          </a:p>
        </p:txBody>
      </p:sp>
      <p:graphicFrame>
        <p:nvGraphicFramePr>
          <p:cNvPr id="4" name="Content Placeholder 3"/>
          <p:cNvGraphicFramePr>
            <a:graphicFrameLocks noGrp="1"/>
          </p:cNvGraphicFramePr>
          <p:nvPr>
            <p:ph idx="1"/>
          </p:nvPr>
        </p:nvGraphicFramePr>
        <p:xfrm>
          <a:off x="838200" y="1038714"/>
          <a:ext cx="10515600" cy="5700649"/>
        </p:xfrm>
        <a:graphic>
          <a:graphicData uri="http://schemas.openxmlformats.org/drawingml/2006/table">
            <a:tbl>
              <a:tblPr firstRow="1" bandRow="1">
                <a:tableStyleId>{5C22544A-7EE6-4342-B048-85BDC9FD1C3A}</a:tableStyleId>
              </a:tblPr>
              <a:tblGrid>
                <a:gridCol w="1358245">
                  <a:extLst>
                    <a:ext uri="{9D8B030D-6E8A-4147-A177-3AD203B41FA5}">
                      <a16:colId xmlns:a16="http://schemas.microsoft.com/office/drawing/2014/main" val="20000"/>
                    </a:ext>
                  </a:extLst>
                </a:gridCol>
                <a:gridCol w="3044858">
                  <a:extLst>
                    <a:ext uri="{9D8B030D-6E8A-4147-A177-3AD203B41FA5}">
                      <a16:colId xmlns:a16="http://schemas.microsoft.com/office/drawing/2014/main" val="20001"/>
                    </a:ext>
                  </a:extLst>
                </a:gridCol>
                <a:gridCol w="3063711">
                  <a:extLst>
                    <a:ext uri="{9D8B030D-6E8A-4147-A177-3AD203B41FA5}">
                      <a16:colId xmlns:a16="http://schemas.microsoft.com/office/drawing/2014/main" val="20002"/>
                    </a:ext>
                  </a:extLst>
                </a:gridCol>
                <a:gridCol w="3048786">
                  <a:extLst>
                    <a:ext uri="{9D8B030D-6E8A-4147-A177-3AD203B41FA5}">
                      <a16:colId xmlns:a16="http://schemas.microsoft.com/office/drawing/2014/main" val="20003"/>
                    </a:ext>
                  </a:extLst>
                </a:gridCol>
              </a:tblGrid>
              <a:tr h="370840">
                <a:tc>
                  <a:txBody>
                    <a:bodyPr/>
                    <a:lstStyle/>
                    <a:p>
                      <a:pPr algn="ctr"/>
                      <a:endParaRPr lang="en-US" dirty="0"/>
                    </a:p>
                  </a:txBody>
                  <a:tcPr/>
                </a:tc>
                <a:tc>
                  <a:txBody>
                    <a:bodyPr/>
                    <a:lstStyle/>
                    <a:p>
                      <a:pPr algn="ctr"/>
                      <a:r>
                        <a:rPr lang="en-US" dirty="0"/>
                        <a:t>Waterfall</a:t>
                      </a:r>
                    </a:p>
                  </a:txBody>
                  <a:tcPr/>
                </a:tc>
                <a:tc>
                  <a:txBody>
                    <a:bodyPr/>
                    <a:lstStyle/>
                    <a:p>
                      <a:pPr algn="ctr"/>
                      <a:r>
                        <a:rPr lang="en-US" dirty="0"/>
                        <a:t>Iterative</a:t>
                      </a:r>
                    </a:p>
                  </a:txBody>
                  <a:tcPr/>
                </a:tc>
                <a:tc>
                  <a:txBody>
                    <a:bodyPr/>
                    <a:lstStyle/>
                    <a:p>
                      <a:pPr algn="ctr"/>
                      <a:r>
                        <a:rPr lang="en-US" dirty="0"/>
                        <a:t>Agile</a:t>
                      </a:r>
                    </a:p>
                  </a:txBody>
                  <a:tcPr/>
                </a:tc>
                <a:extLst>
                  <a:ext uri="{0D108BD9-81ED-4DB2-BD59-A6C34878D82A}">
                    <a16:rowId xmlns:a16="http://schemas.microsoft.com/office/drawing/2014/main" val="10000"/>
                  </a:ext>
                </a:extLst>
              </a:tr>
              <a:tr h="370840">
                <a:tc>
                  <a:txBody>
                    <a:bodyPr/>
                    <a:lstStyle/>
                    <a:p>
                      <a:r>
                        <a:rPr lang="en-US" sz="1600" dirty="0">
                          <a:latin typeface="+mn-lt"/>
                        </a:rPr>
                        <a:t>References</a:t>
                      </a:r>
                    </a:p>
                  </a:txBody>
                  <a:tcPr/>
                </a:tc>
                <a:tc>
                  <a:txBody>
                    <a:bodyPr/>
                    <a:lstStyle/>
                    <a:p>
                      <a:r>
                        <a:rPr lang="en-US" sz="1600" kern="1200" dirty="0">
                          <a:solidFill>
                            <a:schemeClr val="dk1"/>
                          </a:solidFill>
                          <a:effectLst/>
                          <a:latin typeface="+mn-lt"/>
                          <a:ea typeface="+mn-ea"/>
                          <a:cs typeface="+mn-cs"/>
                        </a:rPr>
                        <a:t>United States Department of Defense: </a:t>
                      </a:r>
                      <a:r>
                        <a:rPr lang="en-US" sz="1600" u="sng" kern="1200" dirty="0">
                          <a:solidFill>
                            <a:schemeClr val="dk1"/>
                          </a:solidFill>
                          <a:effectLst/>
                          <a:latin typeface="+mn-lt"/>
                          <a:ea typeface="+mn-ea"/>
                          <a:cs typeface="+mn-cs"/>
                          <a:hlinkClick r:id="rId6"/>
                        </a:rPr>
                        <a:t>DOD-STD-2167A</a:t>
                      </a:r>
                      <a:r>
                        <a:rPr lang="en-US" sz="1600" kern="1200" dirty="0">
                          <a:solidFill>
                            <a:schemeClr val="dk1"/>
                          </a:solidFill>
                          <a:effectLst/>
                          <a:latin typeface="+mn-lt"/>
                          <a:ea typeface="+mn-ea"/>
                          <a:cs typeface="+mn-cs"/>
                        </a:rPr>
                        <a:t> (1985)</a:t>
                      </a:r>
                      <a:endParaRPr lang="en-US" sz="1600" dirty="0">
                        <a:latin typeface="+mn-lt"/>
                      </a:endParaRPr>
                    </a:p>
                  </a:txBody>
                  <a:tcPr/>
                </a:tc>
                <a:tc>
                  <a:txBody>
                    <a:bodyPr/>
                    <a:lstStyle/>
                    <a:p>
                      <a:r>
                        <a:rPr lang="en-US" sz="1600" u="sng" kern="1200" dirty="0">
                          <a:solidFill>
                            <a:schemeClr val="dk1"/>
                          </a:solidFill>
                          <a:effectLst/>
                          <a:latin typeface="+mn-lt"/>
                          <a:ea typeface="+mn-ea"/>
                          <a:cs typeface="+mn-cs"/>
                          <a:hlinkClick r:id="rId7" tooltip="Rational Unified Process"/>
                        </a:rPr>
                        <a:t>Rational Unified Process</a:t>
                      </a:r>
                      <a:r>
                        <a:rPr lang="en-US" sz="1600" kern="1200" dirty="0">
                          <a:solidFill>
                            <a:schemeClr val="dk1"/>
                          </a:solidFill>
                          <a:effectLst/>
                          <a:latin typeface="+mn-lt"/>
                          <a:ea typeface="+mn-ea"/>
                          <a:cs typeface="+mn-cs"/>
                        </a:rPr>
                        <a:t> (RUP) </a:t>
                      </a:r>
                    </a:p>
                    <a:p>
                      <a:r>
                        <a:rPr lang="en-US" sz="1600" u="sng" kern="1200" dirty="0">
                          <a:solidFill>
                            <a:schemeClr val="dk1"/>
                          </a:solidFill>
                          <a:effectLst/>
                          <a:latin typeface="+mn-lt"/>
                          <a:ea typeface="+mn-ea"/>
                          <a:cs typeface="+mn-cs"/>
                          <a:hlinkClick r:id="rId8" tooltip="Open Unified Process"/>
                        </a:rPr>
                        <a:t>Open Unified Process</a:t>
                      </a:r>
                      <a:r>
                        <a:rPr lang="en-US" sz="1600" kern="1200" dirty="0">
                          <a:solidFill>
                            <a:schemeClr val="dk1"/>
                          </a:solidFill>
                          <a:effectLst/>
                          <a:latin typeface="+mn-lt"/>
                          <a:ea typeface="+mn-ea"/>
                          <a:cs typeface="+mn-cs"/>
                        </a:rPr>
                        <a:t> </a:t>
                      </a:r>
                      <a:endParaRPr lang="en-US" sz="1600" dirty="0">
                        <a:latin typeface="+mn-lt"/>
                      </a:endParaRPr>
                    </a:p>
                  </a:txBody>
                  <a:tcPr/>
                </a:tc>
                <a:tc>
                  <a:txBody>
                    <a:bodyPr/>
                    <a:lstStyle/>
                    <a:p>
                      <a:r>
                        <a:rPr lang="en-US" sz="1600" u="sng" kern="1200" dirty="0">
                          <a:solidFill>
                            <a:schemeClr val="dk1"/>
                          </a:solidFill>
                          <a:effectLst/>
                          <a:latin typeface="+mn-lt"/>
                          <a:ea typeface="+mn-ea"/>
                          <a:cs typeface="+mn-cs"/>
                          <a:hlinkClick r:id="rId9" tooltip="Scrum (development)"/>
                        </a:rPr>
                        <a:t>Scrum</a:t>
                      </a:r>
                      <a:endParaRPr lang="en-US" sz="1600" u="sng" kern="1200" dirty="0">
                        <a:solidFill>
                          <a:schemeClr val="dk1"/>
                        </a:solidFill>
                        <a:effectLst/>
                        <a:latin typeface="+mn-lt"/>
                        <a:ea typeface="+mn-ea"/>
                        <a:cs typeface="+mn-cs"/>
                      </a:endParaRPr>
                    </a:p>
                    <a:p>
                      <a:r>
                        <a:rPr lang="en-US" sz="1600" kern="1200" dirty="0">
                          <a:solidFill>
                            <a:schemeClr val="dk1"/>
                          </a:solidFill>
                          <a:effectLst/>
                          <a:latin typeface="+mn-lt"/>
                          <a:ea typeface="+mn-ea"/>
                          <a:cs typeface="+mn-cs"/>
                          <a:hlinkClick r:id="rId10"/>
                        </a:rPr>
                        <a:t>Kanban</a:t>
                      </a:r>
                      <a:endParaRPr lang="en-US" sz="1600" kern="1200" dirty="0">
                        <a:solidFill>
                          <a:schemeClr val="dk1"/>
                        </a:solidFill>
                        <a:effectLst/>
                        <a:latin typeface="+mn-lt"/>
                        <a:ea typeface="+mn-ea"/>
                        <a:cs typeface="+mn-cs"/>
                      </a:endParaRPr>
                    </a:p>
                    <a:p>
                      <a:r>
                        <a:rPr lang="en-US" sz="1600" u="sng" kern="1200" dirty="0">
                          <a:solidFill>
                            <a:schemeClr val="dk1"/>
                          </a:solidFill>
                          <a:effectLst/>
                          <a:latin typeface="+mn-lt"/>
                          <a:ea typeface="+mn-ea"/>
                          <a:cs typeface="+mn-cs"/>
                          <a:hlinkClick r:id="rId11"/>
                        </a:rPr>
                        <a:t>Scaled Agile Framework (SAFe)</a:t>
                      </a:r>
                      <a:endParaRPr lang="en-US" sz="1600" dirty="0">
                        <a:latin typeface="+mn-lt"/>
                      </a:endParaRPr>
                    </a:p>
                  </a:txBody>
                  <a:tcPr/>
                </a:tc>
                <a:extLst>
                  <a:ext uri="{0D108BD9-81ED-4DB2-BD59-A6C34878D82A}">
                    <a16:rowId xmlns:a16="http://schemas.microsoft.com/office/drawing/2014/main" val="10001"/>
                  </a:ext>
                </a:extLst>
              </a:tr>
              <a:tr h="370840">
                <a:tc>
                  <a:txBody>
                    <a:bodyPr/>
                    <a:lstStyle/>
                    <a:p>
                      <a:pPr marL="0" marR="0">
                        <a:lnSpc>
                          <a:spcPct val="107000"/>
                        </a:lnSpc>
                        <a:spcBef>
                          <a:spcPts val="0"/>
                        </a:spcBef>
                        <a:spcAft>
                          <a:spcPts val="0"/>
                        </a:spcAft>
                      </a:pPr>
                      <a:r>
                        <a:rPr lang="en-US" sz="1600" dirty="0">
                          <a:effectLst/>
                          <a:latin typeface="+mn-lt"/>
                          <a:ea typeface="Calibri" panose="020F0502020204030204" pitchFamily="34" charset="0"/>
                          <a:cs typeface="Times New Roman" panose="02020603050405020304" pitchFamily="18" charset="0"/>
                        </a:rPr>
                        <a:t>Priorities</a:t>
                      </a:r>
                    </a:p>
                  </a:txBody>
                  <a:tcPr marL="68580" marR="68580" marT="0" marB="0"/>
                </a:tc>
                <a:tc>
                  <a:txBody>
                    <a:bodyPr/>
                    <a:lstStyle/>
                    <a:p>
                      <a:pPr marL="0" marR="0">
                        <a:lnSpc>
                          <a:spcPct val="107000"/>
                        </a:lnSpc>
                        <a:spcBef>
                          <a:spcPts val="0"/>
                        </a:spcBef>
                        <a:spcAft>
                          <a:spcPts val="0"/>
                        </a:spcAft>
                      </a:pPr>
                      <a:r>
                        <a:rPr lang="en-US" sz="1600" dirty="0">
                          <a:effectLst/>
                          <a:latin typeface="+mn-lt"/>
                          <a:ea typeface="Calibri" panose="020F0502020204030204" pitchFamily="34" charset="0"/>
                          <a:cs typeface="Times New Roman" panose="02020603050405020304" pitchFamily="18" charset="0"/>
                        </a:rPr>
                        <a:t>Planning and predictability</a:t>
                      </a:r>
                    </a:p>
                  </a:txBody>
                  <a:tcPr marL="68580" marR="68580" marT="0" marB="0"/>
                </a:tc>
                <a:tc>
                  <a:txBody>
                    <a:bodyPr/>
                    <a:lstStyle/>
                    <a:p>
                      <a:pPr marL="0" marR="0">
                        <a:lnSpc>
                          <a:spcPct val="107000"/>
                        </a:lnSpc>
                        <a:spcBef>
                          <a:spcPts val="0"/>
                        </a:spcBef>
                        <a:spcAft>
                          <a:spcPts val="0"/>
                        </a:spcAft>
                      </a:pPr>
                      <a:r>
                        <a:rPr lang="en-US" sz="1600" dirty="0">
                          <a:effectLst/>
                          <a:latin typeface="+mn-lt"/>
                          <a:ea typeface="Calibri" panose="020F0502020204030204" pitchFamily="34" charset="0"/>
                          <a:cs typeface="Times New Roman" panose="02020603050405020304" pitchFamily="18" charset="0"/>
                        </a:rPr>
                        <a:t>Architecture, modeling, and efficiency</a:t>
                      </a:r>
                      <a:r>
                        <a:rPr lang="en-US" sz="1600" baseline="0" dirty="0">
                          <a:effectLst/>
                          <a:latin typeface="+mn-lt"/>
                          <a:ea typeface="Calibri" panose="020F0502020204030204" pitchFamily="34" charset="0"/>
                          <a:cs typeface="Times New Roman" panose="02020603050405020304" pitchFamily="18" charset="0"/>
                        </a:rPr>
                        <a:t> through </a:t>
                      </a:r>
                      <a:r>
                        <a:rPr lang="en-US" sz="1600" dirty="0">
                          <a:effectLst/>
                          <a:latin typeface="+mn-lt"/>
                          <a:ea typeface="Calibri" panose="020F0502020204030204" pitchFamily="34" charset="0"/>
                          <a:cs typeface="Times New Roman" panose="02020603050405020304" pitchFamily="18" charset="0"/>
                        </a:rPr>
                        <a:t>early detection &amp; fixing of issues</a:t>
                      </a:r>
                    </a:p>
                  </a:txBody>
                  <a:tcPr marL="68580" marR="68580" marT="0" marB="0"/>
                </a:tc>
                <a:tc>
                  <a:txBody>
                    <a:bodyPr/>
                    <a:lstStyle/>
                    <a:p>
                      <a:pPr marL="0" marR="0">
                        <a:lnSpc>
                          <a:spcPct val="107000"/>
                        </a:lnSpc>
                        <a:spcBef>
                          <a:spcPts val="0"/>
                        </a:spcBef>
                        <a:spcAft>
                          <a:spcPts val="0"/>
                        </a:spcAft>
                      </a:pPr>
                      <a:r>
                        <a:rPr lang="en-US" sz="1600" dirty="0">
                          <a:effectLst/>
                          <a:latin typeface="+mn-lt"/>
                          <a:ea typeface="Calibri" panose="020F0502020204030204" pitchFamily="34" charset="0"/>
                          <a:cs typeface="Times New Roman" panose="02020603050405020304" pitchFamily="18" charset="0"/>
                        </a:rPr>
                        <a:t>Responsiveness</a:t>
                      </a:r>
                      <a:r>
                        <a:rPr lang="en-US" sz="1600" baseline="0" dirty="0">
                          <a:effectLst/>
                          <a:latin typeface="+mn-lt"/>
                          <a:ea typeface="Calibri" panose="020F0502020204030204" pitchFamily="34" charset="0"/>
                          <a:cs typeface="Times New Roman" panose="02020603050405020304" pitchFamily="18" charset="0"/>
                        </a:rPr>
                        <a:t> to feedback, e</a:t>
                      </a:r>
                      <a:r>
                        <a:rPr lang="en-US" sz="1600" dirty="0">
                          <a:effectLst/>
                          <a:latin typeface="+mn-lt"/>
                          <a:ea typeface="Calibri" panose="020F0502020204030204" pitchFamily="34" charset="0"/>
                          <a:cs typeface="Times New Roman" panose="02020603050405020304" pitchFamily="18" charset="0"/>
                        </a:rPr>
                        <a:t>fficiency through engineering practices, early detection &amp; fixing of</a:t>
                      </a:r>
                      <a:r>
                        <a:rPr lang="en-US" sz="1600" baseline="0" dirty="0">
                          <a:effectLst/>
                          <a:latin typeface="+mn-lt"/>
                          <a:ea typeface="Calibri" panose="020F0502020204030204" pitchFamily="34" charset="0"/>
                          <a:cs typeface="Times New Roman" panose="02020603050405020304" pitchFamily="18" charset="0"/>
                        </a:rPr>
                        <a:t> issues</a:t>
                      </a:r>
                      <a:endParaRPr lang="en-US" sz="1600" dirty="0">
                        <a:effectLst/>
                        <a:latin typeface="+mn-lt"/>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370840">
                <a:tc>
                  <a:txBody>
                    <a:bodyPr/>
                    <a:lstStyle/>
                    <a:p>
                      <a:r>
                        <a:rPr lang="en-US" sz="1600" dirty="0"/>
                        <a:t>Principles</a:t>
                      </a:r>
                    </a:p>
                  </a:txBody>
                  <a:tcPr marL="68580" marR="68580" marT="0" marB="0"/>
                </a:tc>
                <a:tc>
                  <a:txBody>
                    <a:bodyPr/>
                    <a:lstStyle/>
                    <a:p>
                      <a:r>
                        <a:rPr lang="en-US" sz="1600" kern="1200" dirty="0">
                          <a:solidFill>
                            <a:schemeClr val="dk1"/>
                          </a:solidFill>
                          <a:effectLst/>
                          <a:latin typeface="+mn-lt"/>
                          <a:ea typeface="+mn-ea"/>
                          <a:cs typeface="+mn-cs"/>
                        </a:rPr>
                        <a:t>Execute phases sequentially: </a:t>
                      </a:r>
                    </a:p>
                    <a:p>
                      <a:pPr marL="342900" indent="-342900">
                        <a:buFont typeface="+mj-lt"/>
                        <a:buAutoNum type="arabicPeriod"/>
                      </a:pPr>
                      <a:r>
                        <a:rPr lang="en-US" sz="1600" kern="1200" dirty="0">
                          <a:solidFill>
                            <a:schemeClr val="dk1"/>
                          </a:solidFill>
                          <a:effectLst/>
                          <a:latin typeface="+mn-lt"/>
                          <a:ea typeface="+mn-ea"/>
                          <a:cs typeface="+mn-cs"/>
                        </a:rPr>
                        <a:t>Requirements </a:t>
                      </a:r>
                    </a:p>
                    <a:p>
                      <a:pPr marL="342900" indent="-342900">
                        <a:buFont typeface="+mj-lt"/>
                        <a:buAutoNum type="arabicPeriod"/>
                      </a:pPr>
                      <a:r>
                        <a:rPr lang="en-US" sz="1600" kern="1200" dirty="0">
                          <a:solidFill>
                            <a:schemeClr val="dk1"/>
                          </a:solidFill>
                          <a:effectLst/>
                          <a:latin typeface="+mn-lt"/>
                          <a:ea typeface="+mn-ea"/>
                          <a:cs typeface="+mn-cs"/>
                        </a:rPr>
                        <a:t>Analysis </a:t>
                      </a:r>
                    </a:p>
                    <a:p>
                      <a:pPr marL="342900" indent="-342900">
                        <a:buFont typeface="+mj-lt"/>
                        <a:buAutoNum type="arabicPeriod"/>
                      </a:pPr>
                      <a:r>
                        <a:rPr lang="en-US" sz="1600" kern="1200" dirty="0">
                          <a:solidFill>
                            <a:schemeClr val="dk1"/>
                          </a:solidFill>
                          <a:effectLst/>
                          <a:latin typeface="+mn-lt"/>
                          <a:ea typeface="+mn-ea"/>
                          <a:cs typeface="+mn-cs"/>
                        </a:rPr>
                        <a:t>Design </a:t>
                      </a:r>
                    </a:p>
                    <a:p>
                      <a:pPr marL="342900" indent="-342900">
                        <a:buFont typeface="+mj-lt"/>
                        <a:buAutoNum type="arabicPeriod"/>
                      </a:pPr>
                      <a:r>
                        <a:rPr lang="en-US" sz="1600" kern="1200" dirty="0">
                          <a:solidFill>
                            <a:schemeClr val="dk1"/>
                          </a:solidFill>
                          <a:effectLst/>
                          <a:latin typeface="+mn-lt"/>
                          <a:ea typeface="+mn-ea"/>
                          <a:cs typeface="+mn-cs"/>
                        </a:rPr>
                        <a:t>Coding </a:t>
                      </a:r>
                    </a:p>
                    <a:p>
                      <a:pPr marL="342900" indent="-342900">
                        <a:buFont typeface="+mj-lt"/>
                        <a:buAutoNum type="arabicPeriod"/>
                      </a:pPr>
                      <a:r>
                        <a:rPr lang="en-US" sz="1600" kern="1200" dirty="0">
                          <a:solidFill>
                            <a:schemeClr val="dk1"/>
                          </a:solidFill>
                          <a:effectLst/>
                          <a:latin typeface="+mn-lt"/>
                          <a:ea typeface="+mn-ea"/>
                          <a:cs typeface="+mn-cs"/>
                        </a:rPr>
                        <a:t>Testing </a:t>
                      </a:r>
                    </a:p>
                    <a:p>
                      <a:pPr marL="342900" indent="-342900">
                        <a:buFont typeface="+mj-lt"/>
                        <a:buAutoNum type="arabicPeriod"/>
                      </a:pPr>
                      <a:r>
                        <a:rPr lang="en-US" sz="1600" kern="1200" dirty="0">
                          <a:solidFill>
                            <a:schemeClr val="dk1"/>
                          </a:solidFill>
                          <a:effectLst/>
                          <a:latin typeface="+mn-lt"/>
                          <a:ea typeface="+mn-ea"/>
                          <a:cs typeface="+mn-cs"/>
                        </a:rPr>
                        <a:t>and Operations </a:t>
                      </a:r>
                    </a:p>
                    <a:p>
                      <a:pPr>
                        <a:spcBef>
                          <a:spcPts val="600"/>
                        </a:spcBef>
                      </a:pPr>
                      <a:r>
                        <a:rPr lang="en-US" sz="1600" kern="1200" dirty="0">
                          <a:solidFill>
                            <a:schemeClr val="dk1"/>
                          </a:solidFill>
                          <a:effectLst/>
                          <a:latin typeface="+mn-lt"/>
                          <a:ea typeface="+mn-ea"/>
                          <a:cs typeface="+mn-cs"/>
                        </a:rPr>
                        <a:t>Define and commit to Scope, Cost, and Timeline “early” </a:t>
                      </a:r>
                    </a:p>
                    <a:p>
                      <a:pPr>
                        <a:spcBef>
                          <a:spcPts val="600"/>
                        </a:spcBef>
                      </a:pPr>
                      <a:r>
                        <a:rPr lang="en-US" sz="1600" kern="1200" dirty="0">
                          <a:solidFill>
                            <a:schemeClr val="dk1"/>
                          </a:solidFill>
                          <a:effectLst/>
                          <a:latin typeface="+mn-lt"/>
                          <a:ea typeface="+mn-ea"/>
                          <a:cs typeface="+mn-cs"/>
                        </a:rPr>
                        <a:t>Implement strict Change Control</a:t>
                      </a:r>
                    </a:p>
                  </a:txBody>
                  <a:tcPr marL="68580" marR="68580" marT="0" marB="0"/>
                </a:tc>
                <a:tc>
                  <a:txBody>
                    <a:bodyPr/>
                    <a:lstStyle/>
                    <a:p>
                      <a:pPr>
                        <a:spcBef>
                          <a:spcPts val="600"/>
                        </a:spcBef>
                      </a:pPr>
                      <a:r>
                        <a:rPr lang="en-US" sz="1600" dirty="0"/>
                        <a:t>Develop and test iteratively</a:t>
                      </a:r>
                    </a:p>
                    <a:p>
                      <a:pPr>
                        <a:spcBef>
                          <a:spcPts val="600"/>
                        </a:spcBef>
                      </a:pPr>
                      <a:r>
                        <a:rPr lang="en-US" sz="1600" dirty="0"/>
                        <a:t>Manage requirements</a:t>
                      </a:r>
                    </a:p>
                    <a:p>
                      <a:pPr>
                        <a:spcBef>
                          <a:spcPts val="600"/>
                        </a:spcBef>
                      </a:pPr>
                      <a:r>
                        <a:rPr lang="en-US" sz="1600" dirty="0"/>
                        <a:t>Use components</a:t>
                      </a:r>
                    </a:p>
                    <a:p>
                      <a:pPr>
                        <a:spcBef>
                          <a:spcPts val="600"/>
                        </a:spcBef>
                      </a:pPr>
                      <a:r>
                        <a:rPr lang="en-US" sz="1600" dirty="0"/>
                        <a:t>Model visually</a:t>
                      </a:r>
                    </a:p>
                    <a:p>
                      <a:pPr>
                        <a:spcBef>
                          <a:spcPts val="600"/>
                        </a:spcBef>
                      </a:pPr>
                      <a:r>
                        <a:rPr lang="en-US" sz="1600" dirty="0"/>
                        <a:t>Verify quality</a:t>
                      </a:r>
                    </a:p>
                    <a:p>
                      <a:pPr>
                        <a:spcBef>
                          <a:spcPts val="600"/>
                        </a:spcBef>
                      </a:pPr>
                      <a:r>
                        <a:rPr lang="en-US" sz="1600" dirty="0"/>
                        <a:t>Control changes</a:t>
                      </a:r>
                    </a:p>
                    <a:p>
                      <a:endParaRPr lang="en-US" sz="1600" dirty="0"/>
                    </a:p>
                  </a:txBody>
                  <a:tcPr marL="68580" marR="68580" marT="0" marB="0"/>
                </a:tc>
                <a:tc>
                  <a:txBody>
                    <a:bodyPr/>
                    <a:lstStyle/>
                    <a:p>
                      <a:pPr>
                        <a:spcBef>
                          <a:spcPts val="400"/>
                        </a:spcBef>
                      </a:pPr>
                      <a:r>
                        <a:rPr lang="en-US" sz="1600" dirty="0"/>
                        <a:t>Develop, test, deploy, and release iteratively</a:t>
                      </a:r>
                    </a:p>
                    <a:p>
                      <a:pPr marL="0" marR="0" indent="0" algn="l" defTabSz="914400" rtl="0" eaLnBrk="1" fontAlgn="auto" latinLnBrk="0" hangingPunct="1">
                        <a:lnSpc>
                          <a:spcPct val="100000"/>
                        </a:lnSpc>
                        <a:spcBef>
                          <a:spcPts val="400"/>
                        </a:spcBef>
                        <a:spcAft>
                          <a:spcPts val="0"/>
                        </a:spcAft>
                        <a:buClrTx/>
                        <a:buSzTx/>
                        <a:buFontTx/>
                        <a:buNone/>
                        <a:tabLst/>
                        <a:defRPr/>
                      </a:pPr>
                      <a:r>
                        <a:rPr lang="en-US" sz="1600" dirty="0"/>
                        <a:t>Capture lightweight near</a:t>
                      </a:r>
                      <a:r>
                        <a:rPr lang="en-US" sz="1600" baseline="0" dirty="0"/>
                        <a:t> term</a:t>
                      </a:r>
                      <a:r>
                        <a:rPr lang="en-US" sz="1600" dirty="0"/>
                        <a:t> requirements </a:t>
                      </a:r>
                    </a:p>
                    <a:p>
                      <a:pPr marL="0" marR="0" indent="0" algn="l" defTabSz="914400" rtl="0" eaLnBrk="1" fontAlgn="auto" latinLnBrk="0" hangingPunct="1">
                        <a:lnSpc>
                          <a:spcPct val="100000"/>
                        </a:lnSpc>
                        <a:spcBef>
                          <a:spcPts val="400"/>
                        </a:spcBef>
                        <a:spcAft>
                          <a:spcPts val="0"/>
                        </a:spcAft>
                        <a:buClrTx/>
                        <a:buSzTx/>
                        <a:buFontTx/>
                        <a:buNone/>
                        <a:tabLst/>
                        <a:defRPr/>
                      </a:pPr>
                      <a:r>
                        <a:rPr lang="en-US" sz="1600" dirty="0"/>
                        <a:t>Empower teams</a:t>
                      </a:r>
                    </a:p>
                    <a:p>
                      <a:pPr marL="0" marR="0" indent="0" algn="l" defTabSz="914400" rtl="0" eaLnBrk="1" fontAlgn="auto" latinLnBrk="0" hangingPunct="1">
                        <a:lnSpc>
                          <a:spcPct val="100000"/>
                        </a:lnSpc>
                        <a:spcBef>
                          <a:spcPts val="400"/>
                        </a:spcBef>
                        <a:spcAft>
                          <a:spcPts val="0"/>
                        </a:spcAft>
                        <a:buClrTx/>
                        <a:buSzTx/>
                        <a:buFontTx/>
                        <a:buNone/>
                        <a:tabLst/>
                        <a:defRPr/>
                      </a:pPr>
                      <a:r>
                        <a:rPr lang="en-US" sz="1600" dirty="0"/>
                        <a:t>Allow requirements to evolve but maintain fixed timelines</a:t>
                      </a:r>
                    </a:p>
                    <a:p>
                      <a:pPr>
                        <a:spcBef>
                          <a:spcPts val="400"/>
                        </a:spcBef>
                      </a:pPr>
                      <a:r>
                        <a:rPr lang="en-US" sz="1600" dirty="0"/>
                        <a:t>Apply engineering</a:t>
                      </a:r>
                      <a:r>
                        <a:rPr lang="en-US" sz="1600" baseline="0" dirty="0"/>
                        <a:t> practices and </a:t>
                      </a:r>
                      <a:r>
                        <a:rPr lang="en-US" sz="1600" dirty="0"/>
                        <a:t>systems thinking (e.g. TDD)</a:t>
                      </a:r>
                    </a:p>
                    <a:p>
                      <a:pPr>
                        <a:spcBef>
                          <a:spcPts val="400"/>
                        </a:spcBef>
                      </a:pPr>
                      <a:r>
                        <a:rPr lang="en-US" sz="1600" dirty="0"/>
                        <a:t>Integrate early user feedback into remaining plan </a:t>
                      </a:r>
                    </a:p>
                    <a:p>
                      <a:pPr>
                        <a:spcBef>
                          <a:spcPts val="400"/>
                        </a:spcBef>
                      </a:pPr>
                      <a:r>
                        <a:rPr lang="en-US" sz="1600" dirty="0"/>
                        <a:t>Maintain a collaborative approach between all stakeholders</a:t>
                      </a:r>
                    </a:p>
                  </a:txBody>
                  <a:tcPr marL="68580" marR="68580" marT="0" marB="0"/>
                </a:tc>
                <a:extLst>
                  <a:ext uri="{0D108BD9-81ED-4DB2-BD59-A6C34878D82A}">
                    <a16:rowId xmlns:a16="http://schemas.microsoft.com/office/drawing/2014/main" val="10003"/>
                  </a:ext>
                </a:extLst>
              </a:tr>
            </a:tbl>
          </a:graphicData>
        </a:graphic>
      </p:graphicFrame>
      <p:sp>
        <p:nvSpPr>
          <p:cNvPr id="3" name="Rectangle 2"/>
          <p:cNvSpPr/>
          <p:nvPr/>
        </p:nvSpPr>
        <p:spPr>
          <a:xfrm>
            <a:off x="2216888" y="4502888"/>
            <a:ext cx="3003698" cy="249865"/>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5261344" y="3289005"/>
            <a:ext cx="3003698" cy="249865"/>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8307572" y="3289005"/>
            <a:ext cx="3003698" cy="474921"/>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216888" y="5626904"/>
            <a:ext cx="3003698" cy="249865"/>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261344" y="4889713"/>
            <a:ext cx="3003698" cy="249865"/>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8307572" y="5199829"/>
            <a:ext cx="3003698" cy="1025534"/>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34187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500" fill="hold"/>
                                        <p:tgtEl>
                                          <p:spTgt spid="9"/>
                                        </p:tgtEl>
                                        <p:attrNameLst>
                                          <p:attrName>ppt_x</p:attrName>
                                        </p:attrNameLst>
                                      </p:cBhvr>
                                      <p:tavLst>
                                        <p:tav tm="0">
                                          <p:val>
                                            <p:strVal val="#ppt_x"/>
                                          </p:val>
                                        </p:tav>
                                        <p:tav tm="100000">
                                          <p:val>
                                            <p:strVal val="#ppt_x"/>
                                          </p:val>
                                        </p:tav>
                                      </p:tavLst>
                                    </p:anim>
                                    <p:anim calcmode="lin" valueType="num">
                                      <p:cBhvr additive="base">
                                        <p:cTn id="3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4951" y="3025490"/>
            <a:ext cx="10013049" cy="807019"/>
          </a:xfrm>
        </p:spPr>
        <p:txBody>
          <a:bodyPr anchor="ctr">
            <a:noAutofit/>
          </a:bodyPr>
          <a:lstStyle/>
          <a:p>
            <a:r>
              <a:rPr lang="en-US" sz="4800" dirty="0"/>
              <a:t>First Look –</a:t>
            </a:r>
            <a:br>
              <a:rPr lang="en-US" sz="4800" dirty="0"/>
            </a:br>
            <a:r>
              <a:rPr lang="en-US" sz="4800" dirty="0"/>
              <a:t>Scaled Agile</a:t>
            </a:r>
          </a:p>
        </p:txBody>
      </p:sp>
    </p:spTree>
    <p:extLst>
      <p:ext uri="{BB962C8B-B14F-4D97-AF65-F5344CB8AC3E}">
        <p14:creationId xmlns:p14="http://schemas.microsoft.com/office/powerpoint/2010/main" val="6428456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4951" y="3025490"/>
            <a:ext cx="10013049" cy="807019"/>
          </a:xfrm>
        </p:spPr>
        <p:txBody>
          <a:bodyPr anchor="ctr">
            <a:noAutofit/>
          </a:bodyPr>
          <a:lstStyle/>
          <a:p>
            <a:r>
              <a:rPr lang="en-US" sz="4800" dirty="0"/>
              <a:t>Recall Agile &amp; Scrum</a:t>
            </a:r>
          </a:p>
        </p:txBody>
      </p:sp>
    </p:spTree>
    <p:extLst>
      <p:ext uri="{BB962C8B-B14F-4D97-AF65-F5344CB8AC3E}">
        <p14:creationId xmlns:p14="http://schemas.microsoft.com/office/powerpoint/2010/main" val="1415601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Agile Manifesto</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spcAft>
                <a:spcPts val="600"/>
              </a:spcAft>
              <a:buNone/>
            </a:pPr>
            <a:r>
              <a:rPr lang="en-US" sz="2000" dirty="0"/>
              <a:t>“We are uncovering better ways of developing software by doing it and helping others do it. Through this work we have come to value: </a:t>
            </a:r>
          </a:p>
          <a:p>
            <a:pPr lvl="1"/>
            <a:r>
              <a:rPr lang="en-US" sz="2000" dirty="0"/>
              <a:t>Individuals and interactions over processes and tools </a:t>
            </a:r>
          </a:p>
          <a:p>
            <a:pPr lvl="1"/>
            <a:r>
              <a:rPr lang="en-US" sz="2000" dirty="0"/>
              <a:t>Working software over comprehensive documentation </a:t>
            </a:r>
          </a:p>
          <a:p>
            <a:pPr lvl="1"/>
            <a:r>
              <a:rPr lang="en-US" sz="2000" dirty="0"/>
              <a:t>Customer collaboration over contract negotiation </a:t>
            </a:r>
          </a:p>
          <a:p>
            <a:pPr lvl="1"/>
            <a:r>
              <a:rPr lang="en-US" sz="2000" dirty="0"/>
              <a:t>Responding to change over following a plan </a:t>
            </a:r>
          </a:p>
          <a:p>
            <a:pPr marL="0" indent="0">
              <a:spcBef>
                <a:spcPts val="1800"/>
              </a:spcBef>
              <a:buNone/>
            </a:pPr>
            <a:r>
              <a:rPr lang="en-US" sz="2000" dirty="0"/>
              <a:t>That is, while there is value in the items on the right, we value the items on the left more.”</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24292225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Agile Manifesto</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Agile Team Commitments:</a:t>
            </a:r>
          </a:p>
          <a:p>
            <a:r>
              <a:rPr lang="en-US" sz="2000" dirty="0"/>
              <a:t>Everyone is a team member and is responsible for getting the work done (we don’t need titles and positions)</a:t>
            </a:r>
          </a:p>
          <a:p>
            <a:pPr marL="171450" indent="-171450"/>
            <a:r>
              <a:rPr lang="en-US" sz="2000" dirty="0"/>
              <a:t>We will actively and voluntarily play important roles on our team</a:t>
            </a:r>
          </a:p>
          <a:p>
            <a:pPr marL="171450" indent="-171450"/>
            <a:r>
              <a:rPr lang="en-US" sz="2000" dirty="0"/>
              <a:t>The rules (rituals) that we do have… we WILL follow</a:t>
            </a:r>
          </a:p>
          <a:p>
            <a:pPr marL="171450" indent="-171450"/>
            <a:r>
              <a:rPr lang="en-US" sz="2000" dirty="0"/>
              <a:t>We will create, demo, and release working software products</a:t>
            </a:r>
          </a:p>
          <a:p>
            <a:pPr marL="171450" indent="-171450"/>
            <a:r>
              <a:rPr lang="en-US" sz="2000" dirty="0"/>
              <a:t>We will utilize practical processes, tools, documentation, and planning</a:t>
            </a:r>
          </a:p>
          <a:p>
            <a:pPr marL="171450" indent="-171450"/>
            <a:r>
              <a:rPr lang="en-US" sz="2000" dirty="0"/>
              <a:t>When we make commitments, we will live up to those commitments… as a team (“No winners on a losing team, and no losers on a winning team”)</a:t>
            </a:r>
          </a:p>
          <a:p>
            <a:pPr marL="171450" indent="-171450"/>
            <a:r>
              <a:rPr lang="en-US" sz="2000" dirty="0"/>
              <a:t>We will be responsive and continuously improve (Retrospectives)</a:t>
            </a:r>
          </a:p>
          <a:p>
            <a:pPr marL="171450" indent="-171450"/>
            <a:r>
              <a:rPr lang="en-US" sz="2000" dirty="0"/>
              <a:t>We will be transparent with how WE work and share our information</a:t>
            </a:r>
          </a:p>
        </p:txBody>
      </p:sp>
    </p:spTree>
    <p:extLst>
      <p:ext uri="{BB962C8B-B14F-4D97-AF65-F5344CB8AC3E}">
        <p14:creationId xmlns:p14="http://schemas.microsoft.com/office/powerpoint/2010/main" val="24959081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8B5CA-B7E4-41A8-A034-C822BB8F7D63}"/>
              </a:ext>
            </a:extLst>
          </p:cNvPr>
          <p:cNvSpPr>
            <a:spLocks noGrp="1"/>
          </p:cNvSpPr>
          <p:nvPr>
            <p:ph type="title"/>
          </p:nvPr>
        </p:nvSpPr>
        <p:spPr>
          <a:xfrm>
            <a:off x="838200" y="365125"/>
            <a:ext cx="10515600" cy="1325563"/>
          </a:xfrm>
        </p:spPr>
        <p:txBody>
          <a:bodyPr/>
          <a:lstStyle/>
          <a:p>
            <a:r>
              <a:rPr lang="en-US" dirty="0"/>
              <a:t>Scrum Discussion</a:t>
            </a:r>
            <a:br>
              <a:rPr lang="en-US" dirty="0"/>
            </a:br>
            <a:r>
              <a:rPr lang="en-US" sz="3200" dirty="0"/>
              <a:t>from Introduction to Scrum - 7 Minutes YouTube video </a:t>
            </a:r>
            <a:r>
              <a:rPr lang="en-US" sz="3200" dirty="0">
                <a:hlinkClick r:id="rId3"/>
              </a:rPr>
              <a:t>[link]</a:t>
            </a:r>
            <a:endParaRPr lang="en-US" sz="3200" dirty="0"/>
          </a:p>
        </p:txBody>
      </p:sp>
      <p:pic>
        <p:nvPicPr>
          <p:cNvPr id="4" name="Picture 3">
            <a:extLst>
              <a:ext uri="{FF2B5EF4-FFF2-40B4-BE49-F238E27FC236}">
                <a16:creationId xmlns:a16="http://schemas.microsoft.com/office/drawing/2014/main" id="{443F4D2A-A464-486B-869D-13414E9D7409}"/>
              </a:ext>
            </a:extLst>
          </p:cNvPr>
          <p:cNvPicPr>
            <a:picLocks noChangeAspect="1"/>
          </p:cNvPicPr>
          <p:nvPr/>
        </p:nvPicPr>
        <p:blipFill rotWithShape="1">
          <a:blip r:embed="rId4"/>
          <a:srcRect t="5508"/>
          <a:stretch/>
        </p:blipFill>
        <p:spPr>
          <a:xfrm>
            <a:off x="1359293" y="1720095"/>
            <a:ext cx="9473413" cy="4772780"/>
          </a:xfrm>
          <a:prstGeom prst="rect">
            <a:avLst/>
          </a:prstGeom>
        </p:spPr>
      </p:pic>
    </p:spTree>
    <p:extLst>
      <p:ext uri="{BB962C8B-B14F-4D97-AF65-F5344CB8AC3E}">
        <p14:creationId xmlns:p14="http://schemas.microsoft.com/office/powerpoint/2010/main" val="37422009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Scrum Roles, Rituals, and Artifacts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lnSpcReduction="10000"/>
          </a:bodyPr>
          <a:lstStyle/>
          <a:p>
            <a:pPr marL="0" indent="0">
              <a:buNone/>
            </a:pPr>
            <a:r>
              <a:rPr lang="en-US" sz="2000" u="sng" dirty="0"/>
              <a:t>Three Roles:</a:t>
            </a:r>
          </a:p>
          <a:p>
            <a:pPr marL="457200" indent="-457200">
              <a:spcBef>
                <a:spcPts val="600"/>
              </a:spcBef>
              <a:buFont typeface="+mj-lt"/>
              <a:buAutoNum type="arabicPeriod"/>
            </a:pPr>
            <a:r>
              <a:rPr lang="en-US" sz="2000" dirty="0"/>
              <a:t>Product Owner</a:t>
            </a:r>
          </a:p>
          <a:p>
            <a:pPr marL="457200" indent="-457200">
              <a:spcBef>
                <a:spcPts val="600"/>
              </a:spcBef>
              <a:buFont typeface="+mj-lt"/>
              <a:buAutoNum type="arabicPeriod"/>
            </a:pPr>
            <a:r>
              <a:rPr lang="en-US" sz="2000" dirty="0"/>
              <a:t>Scrum Master</a:t>
            </a:r>
          </a:p>
          <a:p>
            <a:pPr marL="457200" indent="-457200">
              <a:spcBef>
                <a:spcPts val="600"/>
              </a:spcBef>
              <a:buFont typeface="+mj-lt"/>
              <a:buAutoNum type="arabicPeriod"/>
            </a:pPr>
            <a:r>
              <a:rPr lang="en-US" sz="2000" dirty="0"/>
              <a:t>Team Member</a:t>
            </a:r>
          </a:p>
          <a:p>
            <a:pPr marL="0" indent="0">
              <a:spcBef>
                <a:spcPts val="1800"/>
              </a:spcBef>
              <a:buNone/>
            </a:pPr>
            <a:r>
              <a:rPr lang="en-US" sz="2000" u="sng" dirty="0"/>
              <a:t>Three Rituals:</a:t>
            </a:r>
          </a:p>
          <a:p>
            <a:pPr marL="457200" indent="-457200">
              <a:spcBef>
                <a:spcPts val="600"/>
              </a:spcBef>
              <a:buFont typeface="+mj-lt"/>
              <a:buAutoNum type="arabicPeriod"/>
            </a:pPr>
            <a:r>
              <a:rPr lang="en-US" sz="2000" dirty="0"/>
              <a:t>Sprint Planning</a:t>
            </a:r>
          </a:p>
          <a:p>
            <a:pPr marL="457200" indent="-457200">
              <a:spcBef>
                <a:spcPts val="600"/>
              </a:spcBef>
              <a:buFont typeface="+mj-lt"/>
              <a:buAutoNum type="arabicPeriod"/>
            </a:pPr>
            <a:r>
              <a:rPr lang="en-US" sz="2000" dirty="0"/>
              <a:t>Daily Scrum</a:t>
            </a:r>
          </a:p>
          <a:p>
            <a:pPr marL="457200" indent="-457200">
              <a:spcBef>
                <a:spcPts val="600"/>
              </a:spcBef>
              <a:buFont typeface="+mj-lt"/>
              <a:buAutoNum type="arabicPeriod"/>
            </a:pPr>
            <a:r>
              <a:rPr lang="en-US" sz="2000" dirty="0"/>
              <a:t>Sprint Review or Retrospective</a:t>
            </a:r>
          </a:p>
          <a:p>
            <a:pPr marL="0" indent="0">
              <a:spcBef>
                <a:spcPts val="1800"/>
              </a:spcBef>
              <a:buNone/>
            </a:pPr>
            <a:r>
              <a:rPr lang="en-US" sz="2000" u="sng" dirty="0"/>
              <a:t>Three Artifacts:</a:t>
            </a:r>
          </a:p>
          <a:p>
            <a:pPr marL="457200" indent="-457200">
              <a:spcBef>
                <a:spcPts val="600"/>
              </a:spcBef>
              <a:buFont typeface="+mj-lt"/>
              <a:buAutoNum type="arabicPeriod"/>
            </a:pPr>
            <a:r>
              <a:rPr lang="en-US" sz="2000" dirty="0"/>
              <a:t>Product Backlog</a:t>
            </a:r>
          </a:p>
          <a:p>
            <a:pPr marL="457200" indent="-457200">
              <a:spcBef>
                <a:spcPts val="600"/>
              </a:spcBef>
              <a:buFont typeface="+mj-lt"/>
              <a:buAutoNum type="arabicPeriod"/>
            </a:pPr>
            <a:r>
              <a:rPr lang="en-US" sz="2000" dirty="0"/>
              <a:t>User Stories</a:t>
            </a:r>
          </a:p>
          <a:p>
            <a:pPr marL="457200" indent="-457200">
              <a:spcBef>
                <a:spcPts val="600"/>
              </a:spcBef>
              <a:buFont typeface="+mj-lt"/>
              <a:buAutoNum type="arabicPeriod"/>
            </a:pPr>
            <a:r>
              <a:rPr lang="en-US" sz="2000" dirty="0"/>
              <a:t>Burndown Chart</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448685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72434"/>
            <a:ext cx="9144000" cy="713132"/>
          </a:xfrm>
        </p:spPr>
        <p:txBody>
          <a:bodyPr anchor="ctr">
            <a:noAutofit/>
          </a:bodyPr>
          <a:lstStyle/>
          <a:p>
            <a:r>
              <a:rPr lang="en-US" sz="4000" dirty="0"/>
              <a:t>Friendly Conversation Topic:</a:t>
            </a:r>
            <a:br>
              <a:rPr lang="en-US" sz="4000" dirty="0"/>
            </a:br>
            <a:r>
              <a:rPr lang="en-US" sz="4000" dirty="0"/>
              <a:t>Web Services, REST, and CORs</a:t>
            </a:r>
          </a:p>
        </p:txBody>
      </p:sp>
    </p:spTree>
    <p:extLst>
      <p:ext uri="{BB962C8B-B14F-4D97-AF65-F5344CB8AC3E}">
        <p14:creationId xmlns:p14="http://schemas.microsoft.com/office/powerpoint/2010/main" val="5206868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mms.businesswire.com/media/20130805005402/en/377993/5/SAFeBigPicChart.jpg?download=1">
            <a:extLst>
              <a:ext uri="{FF2B5EF4-FFF2-40B4-BE49-F238E27FC236}">
                <a16:creationId xmlns:a16="http://schemas.microsoft.com/office/drawing/2014/main" id="{C6378BA9-E201-48D6-9617-C429158A8F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7350" y="0"/>
            <a:ext cx="88757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13279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4951" y="3025490"/>
            <a:ext cx="10013049" cy="807019"/>
          </a:xfrm>
        </p:spPr>
        <p:txBody>
          <a:bodyPr anchor="ctr">
            <a:noAutofit/>
          </a:bodyPr>
          <a:lstStyle/>
          <a:p>
            <a:r>
              <a:rPr lang="en-US" sz="4800" dirty="0"/>
              <a:t>Wrap-up and </a:t>
            </a:r>
            <a:br>
              <a:rPr lang="en-US" sz="4800" dirty="0"/>
            </a:br>
            <a:r>
              <a:rPr lang="en-US" sz="4800" dirty="0"/>
              <a:t>Final Questions/Comments</a:t>
            </a:r>
          </a:p>
        </p:txBody>
      </p:sp>
    </p:spTree>
    <p:extLst>
      <p:ext uri="{BB962C8B-B14F-4D97-AF65-F5344CB8AC3E}">
        <p14:creationId xmlns:p14="http://schemas.microsoft.com/office/powerpoint/2010/main" val="16504771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Break &amp; End of First Recording</a:t>
            </a:r>
          </a:p>
        </p:txBody>
      </p:sp>
    </p:spTree>
    <p:extLst>
      <p:ext uri="{BB962C8B-B14F-4D97-AF65-F5344CB8AC3E}">
        <p14:creationId xmlns:p14="http://schemas.microsoft.com/office/powerpoint/2010/main" val="30730307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Group:</a:t>
            </a:r>
          </a:p>
          <a:p>
            <a:pPr marL="457200" indent="-457200">
              <a:buFont typeface="+mj-lt"/>
              <a:buAutoNum type="arabicPeriod"/>
            </a:pPr>
            <a:r>
              <a:rPr lang="en-US" sz="2000" dirty="0"/>
              <a:t>Optionally Complete DB2</a:t>
            </a:r>
          </a:p>
          <a:p>
            <a:pPr marL="457200" indent="-457200">
              <a:buFont typeface="+mj-lt"/>
              <a:buAutoNum type="arabicPeriod"/>
            </a:pPr>
            <a:r>
              <a:rPr lang="en-US" sz="2000" dirty="0"/>
              <a:t>Review Course Material</a:t>
            </a:r>
          </a:p>
          <a:p>
            <a:pPr marL="457200" indent="-457200">
              <a:buFont typeface="+mj-lt"/>
              <a:buAutoNum type="arabicPeriod"/>
            </a:pPr>
            <a:r>
              <a:rPr lang="en-US" sz="2000" dirty="0"/>
              <a:t>Review Sample Code</a:t>
            </a:r>
          </a:p>
          <a:p>
            <a:pPr marL="457200" indent="-457200">
              <a:buFont typeface="+mj-lt"/>
              <a:buAutoNum type="arabicPeriod"/>
            </a:pPr>
            <a:r>
              <a:rPr lang="en-US" sz="2000" dirty="0"/>
              <a:t>HelloWorld Plus on Azure with Git/GitHub</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1674675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 &amp; Recordings</a:t>
            </a:r>
          </a:p>
        </p:txBody>
      </p:sp>
    </p:spTree>
    <p:extLst>
      <p:ext uri="{BB962C8B-B14F-4D97-AF65-F5344CB8AC3E}">
        <p14:creationId xmlns:p14="http://schemas.microsoft.com/office/powerpoint/2010/main" val="11308186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Web Services</a:t>
            </a:r>
          </a:p>
        </p:txBody>
      </p:sp>
      <p:sp>
        <p:nvSpPr>
          <p:cNvPr id="3" name="Rectangle 2">
            <a:extLst>
              <a:ext uri="{FF2B5EF4-FFF2-40B4-BE49-F238E27FC236}">
                <a16:creationId xmlns:a16="http://schemas.microsoft.com/office/drawing/2014/main" id="{6D4E1A95-16DC-4582-B3DE-CCF6667D032F}"/>
              </a:ext>
            </a:extLst>
          </p:cNvPr>
          <p:cNvSpPr/>
          <p:nvPr/>
        </p:nvSpPr>
        <p:spPr>
          <a:xfrm>
            <a:off x="752475" y="1614309"/>
            <a:ext cx="10515600" cy="2585323"/>
          </a:xfrm>
          <a:prstGeom prst="rect">
            <a:avLst/>
          </a:prstGeom>
        </p:spPr>
        <p:txBody>
          <a:bodyPr wrap="square">
            <a:spAutoFit/>
          </a:bodyPr>
          <a:lstStyle/>
          <a:p>
            <a:r>
              <a:rPr lang="en-US" dirty="0"/>
              <a:t>In a web service, the Web technology such as </a:t>
            </a:r>
            <a:r>
              <a:rPr lang="en-US" dirty="0">
                <a:hlinkClick r:id="rId3" tooltip="HTTP"/>
              </a:rPr>
              <a:t>HTTP</a:t>
            </a:r>
            <a:r>
              <a:rPr lang="en-US" dirty="0"/>
              <a:t>—originally designed for human-to-machine communication—is utilized for machine-to-machine communication, more specifically for transferring machine-readable file formats such as </a:t>
            </a:r>
            <a:r>
              <a:rPr lang="en-US" dirty="0">
                <a:hlinkClick r:id="rId4" tooltip="XML"/>
              </a:rPr>
              <a:t>XML</a:t>
            </a:r>
            <a:r>
              <a:rPr lang="en-US" dirty="0"/>
              <a:t> and </a:t>
            </a:r>
            <a:r>
              <a:rPr lang="en-US" dirty="0">
                <a:hlinkClick r:id="rId5" tooltip="JSON"/>
              </a:rPr>
              <a:t>JSON</a:t>
            </a:r>
            <a:r>
              <a:rPr lang="en-US" dirty="0"/>
              <a:t>.</a:t>
            </a:r>
          </a:p>
          <a:p>
            <a:endParaRPr lang="en-US" dirty="0"/>
          </a:p>
          <a:p>
            <a:r>
              <a:rPr lang="en-US" dirty="0"/>
              <a:t>In practice, a web service commonly provides an </a:t>
            </a:r>
            <a:r>
              <a:rPr lang="en-US" dirty="0">
                <a:hlinkClick r:id="rId6" tooltip="Object database"/>
              </a:rPr>
              <a:t>object-oriented</a:t>
            </a:r>
            <a:r>
              <a:rPr lang="en-US" dirty="0"/>
              <a:t> web-based interface to a database server, utilized for example by another web server, or by a </a:t>
            </a:r>
            <a:r>
              <a:rPr lang="en-US" dirty="0">
                <a:hlinkClick r:id="rId7" tooltip="Mobile app development"/>
              </a:rPr>
              <a:t>mobile app</a:t>
            </a:r>
            <a:r>
              <a:rPr lang="en-US" dirty="0"/>
              <a:t>, that provides a user interface to the end user. </a:t>
            </a:r>
          </a:p>
          <a:p>
            <a:endParaRPr lang="en-US" dirty="0"/>
          </a:p>
          <a:p>
            <a:r>
              <a:rPr lang="en-US" dirty="0"/>
              <a:t>Many organizations that provide data in formatted HTML pages will also provide that data on their server as XML or JSON, often through a web service to allow syndication</a:t>
            </a:r>
          </a:p>
        </p:txBody>
      </p:sp>
      <p:pic>
        <p:nvPicPr>
          <p:cNvPr id="6" name="Picture 5">
            <a:extLst>
              <a:ext uri="{FF2B5EF4-FFF2-40B4-BE49-F238E27FC236}">
                <a16:creationId xmlns:a16="http://schemas.microsoft.com/office/drawing/2014/main" id="{2CE7C933-0F89-420D-9B13-0331165A1E50}"/>
              </a:ext>
            </a:extLst>
          </p:cNvPr>
          <p:cNvPicPr>
            <a:picLocks noChangeAspect="1"/>
          </p:cNvPicPr>
          <p:nvPr/>
        </p:nvPicPr>
        <p:blipFill>
          <a:blip r:embed="rId8"/>
          <a:stretch>
            <a:fillRect/>
          </a:stretch>
        </p:blipFill>
        <p:spPr>
          <a:xfrm>
            <a:off x="10765403" y="59830"/>
            <a:ext cx="1290389" cy="1420356"/>
          </a:xfrm>
          <a:prstGeom prst="rect">
            <a:avLst/>
          </a:prstGeom>
        </p:spPr>
      </p:pic>
    </p:spTree>
    <p:extLst>
      <p:ext uri="{BB962C8B-B14F-4D97-AF65-F5344CB8AC3E}">
        <p14:creationId xmlns:p14="http://schemas.microsoft.com/office/powerpoint/2010/main" val="9776930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REST</a:t>
            </a:r>
          </a:p>
        </p:txBody>
      </p:sp>
      <p:sp>
        <p:nvSpPr>
          <p:cNvPr id="3" name="Rectangle 2">
            <a:extLst>
              <a:ext uri="{FF2B5EF4-FFF2-40B4-BE49-F238E27FC236}">
                <a16:creationId xmlns:a16="http://schemas.microsoft.com/office/drawing/2014/main" id="{6D4E1A95-16DC-4582-B3DE-CCF6667D032F}"/>
              </a:ext>
            </a:extLst>
          </p:cNvPr>
          <p:cNvSpPr/>
          <p:nvPr/>
        </p:nvSpPr>
        <p:spPr>
          <a:xfrm>
            <a:off x="752475" y="1614309"/>
            <a:ext cx="10515600" cy="4524315"/>
          </a:xfrm>
          <a:prstGeom prst="rect">
            <a:avLst/>
          </a:prstGeom>
        </p:spPr>
        <p:txBody>
          <a:bodyPr wrap="square">
            <a:spAutoFit/>
          </a:bodyPr>
          <a:lstStyle/>
          <a:p>
            <a:r>
              <a:rPr lang="en-US" dirty="0"/>
              <a:t>Representational State Transfer (REST) is an architectural style that defines a set of constraints and properties based on HTTP. Other kinds of web services, such as SOAP web services, expose their own arbitrary sets of operations.</a:t>
            </a:r>
          </a:p>
          <a:p>
            <a:endParaRPr lang="en-US" dirty="0"/>
          </a:p>
          <a:p>
            <a:r>
              <a:rPr lang="en-US" dirty="0"/>
              <a:t>"Web resources" were first defined on the World Wide Web as documents or files identified by their URLs. However, today they have a much more generic and abstract definition that encompasses every thing or entity that can be identified, named, addressed, or handled, in any way whatsoever, on the web. In a RESTful web service, requests made to a resource's URI will elicit a response that may be in HTML, XML, JSON, or some other format. The response may confirm that some alteration has been made to the stored resource, and the response may provide hypertext links to other related resources or collections of resources. When HTTP is used, as is most common, the operations available are GET, POST, PUT, DELETE, and other predefined CRUD HTTP methods.</a:t>
            </a:r>
          </a:p>
          <a:p>
            <a:endParaRPr lang="en-US" dirty="0"/>
          </a:p>
          <a:p>
            <a:r>
              <a:rPr lang="en-US" dirty="0"/>
              <a:t>By using a stateless protocol and standard operations, REST systems aim for fast performance, reliability, and the ability to grow, by re-using components that can be managed and updated without affecting the system as a whole, even while it is running.</a:t>
            </a:r>
          </a:p>
        </p:txBody>
      </p:sp>
      <p:pic>
        <p:nvPicPr>
          <p:cNvPr id="6" name="Picture 5">
            <a:extLst>
              <a:ext uri="{FF2B5EF4-FFF2-40B4-BE49-F238E27FC236}">
                <a16:creationId xmlns:a16="http://schemas.microsoft.com/office/drawing/2014/main" id="{2CE7C933-0F89-420D-9B13-0331165A1E50}"/>
              </a:ext>
            </a:extLst>
          </p:cNvPr>
          <p:cNvPicPr>
            <a:picLocks noChangeAspect="1"/>
          </p:cNvPicPr>
          <p:nvPr/>
        </p:nvPicPr>
        <p:blipFill>
          <a:blip r:embed="rId3"/>
          <a:stretch>
            <a:fillRect/>
          </a:stretch>
        </p:blipFill>
        <p:spPr>
          <a:xfrm>
            <a:off x="10765403" y="59830"/>
            <a:ext cx="1290389" cy="1420356"/>
          </a:xfrm>
          <a:prstGeom prst="rect">
            <a:avLst/>
          </a:prstGeom>
        </p:spPr>
      </p:pic>
    </p:spTree>
    <p:extLst>
      <p:ext uri="{BB962C8B-B14F-4D97-AF65-F5344CB8AC3E}">
        <p14:creationId xmlns:p14="http://schemas.microsoft.com/office/powerpoint/2010/main" val="2381031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CORS</a:t>
            </a:r>
          </a:p>
        </p:txBody>
      </p:sp>
      <p:sp>
        <p:nvSpPr>
          <p:cNvPr id="3" name="Rectangle 2">
            <a:extLst>
              <a:ext uri="{FF2B5EF4-FFF2-40B4-BE49-F238E27FC236}">
                <a16:creationId xmlns:a16="http://schemas.microsoft.com/office/drawing/2014/main" id="{6D4E1A95-16DC-4582-B3DE-CCF6667D032F}"/>
              </a:ext>
            </a:extLst>
          </p:cNvPr>
          <p:cNvSpPr/>
          <p:nvPr/>
        </p:nvSpPr>
        <p:spPr>
          <a:xfrm>
            <a:off x="752475" y="1614309"/>
            <a:ext cx="10515600" cy="3416320"/>
          </a:xfrm>
          <a:prstGeom prst="rect">
            <a:avLst/>
          </a:prstGeom>
        </p:spPr>
        <p:txBody>
          <a:bodyPr wrap="square">
            <a:spAutoFit/>
          </a:bodyPr>
          <a:lstStyle/>
          <a:p>
            <a:r>
              <a:rPr lang="en-US" dirty="0"/>
              <a:t>Cross-Origin Resource Sharing (CORS):  CORS is a mechanism that uses additional HTTP headers to tell a browser to let a web application running at one origin (domain) have permission to access selected resources from a server at a different origin. A web application makes a cross-origin HTTP request when it requests a resource that has a different origin (domain, protocol, and port) than its own origin.</a:t>
            </a:r>
          </a:p>
          <a:p>
            <a:endParaRPr lang="en-US" dirty="0"/>
          </a:p>
          <a:p>
            <a:r>
              <a:rPr lang="en-US" dirty="0"/>
              <a:t>An example of a cross-origin request: The frontend JavaScript code for a web application served from http://domain-a.com uses XMLHttpRequest to make a request for http://api.domain-b.com/data.json.</a:t>
            </a:r>
          </a:p>
          <a:p>
            <a:endParaRPr lang="en-US" dirty="0"/>
          </a:p>
          <a:p>
            <a:r>
              <a:rPr lang="en-US" dirty="0"/>
              <a:t>For security reasons, browsers restrict cross-origin HTTP requests initiated from within scripts. For example, XMLHttpRequest and the Fetch API follow the same-origin policy. This means that a web application using those APIs can only request HTTP resources from the same origin the application was loaded from, unless the response from the other origin includes the right CORS headers.</a:t>
            </a:r>
          </a:p>
        </p:txBody>
      </p:sp>
      <p:pic>
        <p:nvPicPr>
          <p:cNvPr id="5" name="Picture 4">
            <a:extLst>
              <a:ext uri="{FF2B5EF4-FFF2-40B4-BE49-F238E27FC236}">
                <a16:creationId xmlns:a16="http://schemas.microsoft.com/office/drawing/2014/main" id="{3CB0D461-4881-45C7-9099-259B95A43E58}"/>
              </a:ext>
            </a:extLst>
          </p:cNvPr>
          <p:cNvPicPr>
            <a:picLocks noChangeAspect="1"/>
          </p:cNvPicPr>
          <p:nvPr/>
        </p:nvPicPr>
        <p:blipFill>
          <a:blip r:embed="rId3"/>
          <a:stretch>
            <a:fillRect/>
          </a:stretch>
        </p:blipFill>
        <p:spPr>
          <a:xfrm>
            <a:off x="9646215" y="547262"/>
            <a:ext cx="2238375" cy="609600"/>
          </a:xfrm>
          <a:prstGeom prst="rect">
            <a:avLst/>
          </a:prstGeom>
        </p:spPr>
      </p:pic>
      <p:pic>
        <p:nvPicPr>
          <p:cNvPr id="2" name="Picture 1">
            <a:extLst>
              <a:ext uri="{FF2B5EF4-FFF2-40B4-BE49-F238E27FC236}">
                <a16:creationId xmlns:a16="http://schemas.microsoft.com/office/drawing/2014/main" id="{125CC2C7-E434-40A3-ADC3-A814645705BF}"/>
              </a:ext>
            </a:extLst>
          </p:cNvPr>
          <p:cNvPicPr>
            <a:picLocks noChangeAspect="1"/>
          </p:cNvPicPr>
          <p:nvPr/>
        </p:nvPicPr>
        <p:blipFill>
          <a:blip r:embed="rId4"/>
          <a:stretch>
            <a:fillRect/>
          </a:stretch>
        </p:blipFill>
        <p:spPr>
          <a:xfrm>
            <a:off x="5919977" y="5708313"/>
            <a:ext cx="5348098" cy="784562"/>
          </a:xfrm>
          <a:prstGeom prst="rect">
            <a:avLst/>
          </a:prstGeom>
          <a:ln w="12700">
            <a:solidFill>
              <a:schemeClr val="tx1"/>
            </a:solidFill>
          </a:ln>
        </p:spPr>
      </p:pic>
    </p:spTree>
    <p:extLst>
      <p:ext uri="{BB962C8B-B14F-4D97-AF65-F5344CB8AC3E}">
        <p14:creationId xmlns:p14="http://schemas.microsoft.com/office/powerpoint/2010/main" val="3463589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Prework</a:t>
            </a:r>
          </a:p>
        </p:txBody>
      </p:sp>
      <p:pic>
        <p:nvPicPr>
          <p:cNvPr id="6" name="Picture 5">
            <a:extLst>
              <a:ext uri="{FF2B5EF4-FFF2-40B4-BE49-F238E27FC236}">
                <a16:creationId xmlns:a16="http://schemas.microsoft.com/office/drawing/2014/main" id="{E732DFFA-D2D8-1F4B-9A36-D394BA896B76}"/>
              </a:ext>
            </a:extLst>
          </p:cNvPr>
          <p:cNvPicPr>
            <a:picLocks noChangeAspect="1"/>
          </p:cNvPicPr>
          <p:nvPr/>
        </p:nvPicPr>
        <p:blipFill>
          <a:blip r:embed="rId2"/>
          <a:stretch>
            <a:fillRect/>
          </a:stretch>
        </p:blipFill>
        <p:spPr>
          <a:xfrm>
            <a:off x="838200" y="1814511"/>
            <a:ext cx="10688179" cy="2643189"/>
          </a:xfrm>
          <a:prstGeom prst="rect">
            <a:avLst/>
          </a:prstGeom>
          <a:ln w="12700">
            <a:solidFill>
              <a:schemeClr val="tx1"/>
            </a:solidFill>
          </a:ln>
        </p:spPr>
      </p:pic>
    </p:spTree>
    <p:extLst>
      <p:ext uri="{BB962C8B-B14F-4D97-AF65-F5344CB8AC3E}">
        <p14:creationId xmlns:p14="http://schemas.microsoft.com/office/powerpoint/2010/main" val="16278055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FD3EE-6698-4602-B4C0-718F014616A4}"/>
              </a:ext>
            </a:extLst>
          </p:cNvPr>
          <p:cNvSpPr>
            <a:spLocks noGrp="1"/>
          </p:cNvSpPr>
          <p:nvPr>
            <p:ph type="title"/>
          </p:nvPr>
        </p:nvSpPr>
        <p:spPr/>
        <p:txBody>
          <a:bodyPr/>
          <a:lstStyle/>
          <a:p>
            <a:r>
              <a:rPr lang="en-US" dirty="0"/>
              <a:t>Scrum Process – Sprint Planning</a:t>
            </a:r>
          </a:p>
        </p:txBody>
      </p:sp>
      <p:pic>
        <p:nvPicPr>
          <p:cNvPr id="1026" name="Picture 2" descr="https://upload.wikimedia.org/wikipedia/commons/d/df/Scrum_Framework.png">
            <a:extLst>
              <a:ext uri="{FF2B5EF4-FFF2-40B4-BE49-F238E27FC236}">
                <a16:creationId xmlns:a16="http://schemas.microsoft.com/office/drawing/2014/main" id="{94D187A3-9AAC-4908-B843-2E262C28DB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1847" y="1341064"/>
            <a:ext cx="8138182" cy="4531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5034F42-102F-445B-BE40-5AF1FC99349D}"/>
              </a:ext>
            </a:extLst>
          </p:cNvPr>
          <p:cNvSpPr/>
          <p:nvPr/>
        </p:nvSpPr>
        <p:spPr>
          <a:xfrm>
            <a:off x="3916346" y="6123543"/>
            <a:ext cx="4749185" cy="369332"/>
          </a:xfrm>
          <a:prstGeom prst="rect">
            <a:avLst/>
          </a:prstGeom>
        </p:spPr>
        <p:txBody>
          <a:bodyPr wrap="none">
            <a:spAutoFit/>
          </a:bodyPr>
          <a:lstStyle/>
          <a:p>
            <a:r>
              <a:rPr lang="en-US" dirty="0"/>
              <a:t>By </a:t>
            </a:r>
            <a:r>
              <a:rPr lang="en-US" dirty="0" err="1">
                <a:hlinkClick r:id="rId3" tooltip="User:Dr ian mitchell (page does not exist)"/>
              </a:rPr>
              <a:t>Dr</a:t>
            </a:r>
            <a:r>
              <a:rPr lang="en-US" dirty="0">
                <a:hlinkClick r:id="rId3" tooltip="User:Dr ian mitchell (page does not exist)"/>
              </a:rPr>
              <a:t> </a:t>
            </a:r>
            <a:r>
              <a:rPr lang="en-US" dirty="0" err="1">
                <a:hlinkClick r:id="rId3" tooltip="User:Dr ian mitchell (page does not exist)"/>
              </a:rPr>
              <a:t>ian</a:t>
            </a:r>
            <a:r>
              <a:rPr lang="en-US" dirty="0">
                <a:hlinkClick r:id="rId3" tooltip="User:Dr ian mitchell (page does not exist)"/>
              </a:rPr>
              <a:t> </a:t>
            </a:r>
            <a:r>
              <a:rPr lang="en-US" dirty="0" err="1">
                <a:hlinkClick r:id="rId3" tooltip="User:Dr ian mitchell (page does not exist)"/>
              </a:rPr>
              <a:t>mitchell</a:t>
            </a:r>
            <a:r>
              <a:rPr lang="en-US" dirty="0"/>
              <a:t> - Own work, </a:t>
            </a:r>
            <a:r>
              <a:rPr lang="en-US" dirty="0">
                <a:hlinkClick r:id="rId4" tooltip="Creative Commons Attribution-Share Alike 4.0"/>
              </a:rPr>
              <a:t>CC BY-SA 4.0</a:t>
            </a:r>
            <a:r>
              <a:rPr lang="en-US" dirty="0"/>
              <a:t>, </a:t>
            </a:r>
            <a:r>
              <a:rPr lang="en-US" dirty="0">
                <a:hlinkClick r:id="rId5"/>
              </a:rPr>
              <a:t>Link</a:t>
            </a:r>
            <a:endParaRPr lang="en-US" dirty="0"/>
          </a:p>
        </p:txBody>
      </p:sp>
      <p:sp>
        <p:nvSpPr>
          <p:cNvPr id="13" name="Oval 12">
            <a:extLst>
              <a:ext uri="{FF2B5EF4-FFF2-40B4-BE49-F238E27FC236}">
                <a16:creationId xmlns:a16="http://schemas.microsoft.com/office/drawing/2014/main" id="{CB822028-AE62-4F61-8F14-297C0D4C1218}"/>
              </a:ext>
            </a:extLst>
          </p:cNvPr>
          <p:cNvSpPr/>
          <p:nvPr/>
        </p:nvSpPr>
        <p:spPr>
          <a:xfrm>
            <a:off x="3492082" y="4266588"/>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6893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spcBef>
                <a:spcPts val="1200"/>
              </a:spcBef>
              <a:buNone/>
            </a:pPr>
            <a:r>
              <a:rPr lang="en-US" dirty="0"/>
              <a:t>All sprint 2 activities &amp; assignments are due Sunday night*</a:t>
            </a:r>
          </a:p>
          <a:p>
            <a:pPr marL="0" indent="0">
              <a:spcBef>
                <a:spcPts val="1200"/>
              </a:spcBef>
              <a:buNone/>
            </a:pPr>
            <a:r>
              <a:rPr lang="en-US" dirty="0"/>
              <a:t>Sprint 2 content and prework will be made available by Monday</a:t>
            </a:r>
          </a:p>
          <a:p>
            <a:pPr marL="0" indent="0">
              <a:spcBef>
                <a:spcPts val="1200"/>
              </a:spcBef>
              <a:buNone/>
            </a:pPr>
            <a:endParaRPr lang="en-US" dirty="0"/>
          </a:p>
          <a:p>
            <a:pPr marL="0" indent="0">
              <a:spcBef>
                <a:spcPts val="1200"/>
              </a:spcBef>
              <a:buNone/>
            </a:pPr>
            <a:endParaRPr lang="en-US" dirty="0"/>
          </a:p>
          <a:p>
            <a:pPr marL="0" indent="0">
              <a:spcBef>
                <a:spcPts val="1200"/>
              </a:spcBef>
              <a:buNone/>
            </a:pPr>
            <a:endParaRPr lang="en-US" dirty="0"/>
          </a:p>
          <a:p>
            <a:pPr marL="0" indent="0">
              <a:spcBef>
                <a:spcPts val="1200"/>
              </a:spcBef>
              <a:buNone/>
            </a:pPr>
            <a:endParaRPr lang="en-US" dirty="0"/>
          </a:p>
          <a:p>
            <a:pPr marL="0" indent="0">
              <a:spcBef>
                <a:spcPts val="1200"/>
              </a:spcBef>
              <a:buNone/>
            </a:pPr>
            <a:endParaRPr lang="en-US" dirty="0"/>
          </a:p>
          <a:p>
            <a:pPr marL="0" indent="0">
              <a:spcBef>
                <a:spcPts val="1200"/>
              </a:spcBef>
              <a:buNone/>
            </a:pPr>
            <a:endParaRPr lang="en-US" dirty="0"/>
          </a:p>
        </p:txBody>
      </p:sp>
    </p:spTree>
    <p:extLst>
      <p:ext uri="{BB962C8B-B14F-4D97-AF65-F5344CB8AC3E}">
        <p14:creationId xmlns:p14="http://schemas.microsoft.com/office/powerpoint/2010/main" val="25344518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2560</TotalTime>
  <Words>2376</Words>
  <Application>Microsoft Macintosh PowerPoint</Application>
  <PresentationFormat>Widescreen</PresentationFormat>
  <Paragraphs>259</Paragraphs>
  <Slides>34</Slides>
  <Notes>27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34</vt:i4>
      </vt:variant>
    </vt:vector>
  </HeadingPairs>
  <TitlesOfParts>
    <vt:vector size="38" baseType="lpstr">
      <vt:lpstr>Arial</vt:lpstr>
      <vt:lpstr>Calibri</vt:lpstr>
      <vt:lpstr>Calibri Light</vt:lpstr>
      <vt:lpstr>Office Theme</vt:lpstr>
      <vt:lpstr>Discussion &amp; Lecture Session Sound &amp; Recording Check</vt:lpstr>
      <vt:lpstr>Software Engineering Discussion, Lecture, &amp; Lab Eric Pogue</vt:lpstr>
      <vt:lpstr>Friendly Conversation Topic: Web Services, REST, and CORs</vt:lpstr>
      <vt:lpstr>Web Services</vt:lpstr>
      <vt:lpstr>REST</vt:lpstr>
      <vt:lpstr>CORS</vt:lpstr>
      <vt:lpstr>Prework</vt:lpstr>
      <vt:lpstr>Scrum Process – Sprint Planning</vt:lpstr>
      <vt:lpstr>Assignment for Next Class</vt:lpstr>
      <vt:lpstr> Two “Triangular” Models of  Software Development</vt:lpstr>
      <vt:lpstr>Models</vt:lpstr>
      <vt:lpstr>The Virtuous Triangle</vt:lpstr>
      <vt:lpstr>PowerPoint Presentation</vt:lpstr>
      <vt:lpstr>The Righteous Triangle</vt:lpstr>
      <vt:lpstr>People, Process,  and Technology  </vt:lpstr>
      <vt:lpstr>The Right-eous Triangle of Software Development</vt:lpstr>
      <vt:lpstr>Real World Waterfall,  Iterative, and Agile</vt:lpstr>
      <vt:lpstr>The Righteous Triangle of Software Development</vt:lpstr>
      <vt:lpstr>What is the primary impact of using an Agile SDLC and an application’s Architecture?</vt:lpstr>
      <vt:lpstr>The Physics of Finding &amp; Fixing Defects</vt:lpstr>
      <vt:lpstr>Object-Oriented Programming within Various Development Methodologies</vt:lpstr>
      <vt:lpstr>Where does RUP and Spiral fit in the industry?</vt:lpstr>
      <vt:lpstr>Waterfall vs Iterative vs Agile</vt:lpstr>
      <vt:lpstr>First Look – Scaled Agile</vt:lpstr>
      <vt:lpstr>Recall Agile &amp; Scrum</vt:lpstr>
      <vt:lpstr>Agile Manifesto</vt:lpstr>
      <vt:lpstr>Agile Manifesto</vt:lpstr>
      <vt:lpstr>Scrum Discussion from Introduction to Scrum - 7 Minutes YouTube video [link]</vt:lpstr>
      <vt:lpstr>Scrum Roles, Rituals, and Artifacts</vt:lpstr>
      <vt:lpstr>PowerPoint Presentation</vt:lpstr>
      <vt:lpstr>Wrap-up and  Final Questions/Comments</vt:lpstr>
      <vt:lpstr>Break &amp; End of First Recording</vt:lpstr>
      <vt:lpstr>Lab</vt:lpstr>
      <vt:lpstr>End of Session &amp; Recordings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Object-Oriented Programming Discussion, Lecture, &amp; Lab Eric Pogue</dc:title>
  <dc:creator>Eric Pogue</dc:creator>
  <cp:lastModifiedBy>Pogue, Eric</cp:lastModifiedBy>
  <cp:revision>82</cp:revision>
  <dcterms:created xsi:type="dcterms:W3CDTF">2019-01-14T15:53:15Z</dcterms:created>
  <dcterms:modified xsi:type="dcterms:W3CDTF">2020-01-22T21:52:33Z</dcterms:modified>
</cp:coreProperties>
</file>